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36" r:id="rId4"/>
  </p:sldMasterIdLst>
  <p:notesMasterIdLst>
    <p:notesMasterId r:id="rId26"/>
  </p:notesMasterIdLst>
  <p:sldIdLst>
    <p:sldId id="282" r:id="rId5"/>
    <p:sldId id="291" r:id="rId6"/>
    <p:sldId id="293" r:id="rId7"/>
    <p:sldId id="299" r:id="rId8"/>
    <p:sldId id="296" r:id="rId9"/>
    <p:sldId id="313" r:id="rId10"/>
    <p:sldId id="297" r:id="rId11"/>
    <p:sldId id="320" r:id="rId12"/>
    <p:sldId id="314" r:id="rId13"/>
    <p:sldId id="306" r:id="rId14"/>
    <p:sldId id="307" r:id="rId15"/>
    <p:sldId id="308" r:id="rId16"/>
    <p:sldId id="309" r:id="rId17"/>
    <p:sldId id="304" r:id="rId18"/>
    <p:sldId id="294" r:id="rId19"/>
    <p:sldId id="315" r:id="rId20"/>
    <p:sldId id="316" r:id="rId21"/>
    <p:sldId id="317" r:id="rId22"/>
    <p:sldId id="318" r:id="rId23"/>
    <p:sldId id="319" r:id="rId24"/>
    <p:sldId id="257" r:id="rId25"/>
  </p:sldIdLst>
  <p:sldSz cx="9144000" cy="5143500" type="screen16x9"/>
  <p:notesSz cx="6858000" cy="9144000"/>
  <p:custShowLst>
    <p:custShow name="WIPIP"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835"/>
    <a:srgbClr val="B20706"/>
    <a:srgbClr val="791716"/>
    <a:srgbClr val="8A00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53" autoAdjust="0"/>
    <p:restoredTop sz="60432"/>
  </p:normalViewPr>
  <p:slideViewPr>
    <p:cSldViewPr snapToGrid="0" snapToObjects="1">
      <p:cViewPr varScale="1">
        <p:scale>
          <a:sx n="86" d="100"/>
          <a:sy n="86" d="100"/>
        </p:scale>
        <p:origin x="216" y="31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2CE18-188A-544F-81A1-BE83D587C1E8}" type="datetimeFigureOut">
              <a:rPr lang="en-US" smtClean="0"/>
              <a:pPr/>
              <a:t>2/28/24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912E5-6EA5-BB4E-B471-7982E85540DB}" type="slidenum">
              <a:rPr lang="en-US" smtClean="0"/>
              <a:pPr/>
              <a:t>‹#›</a:t>
            </a:fld>
            <a:endParaRPr lang="en-US"/>
          </a:p>
        </p:txBody>
      </p:sp>
    </p:spTree>
    <p:extLst>
      <p:ext uri="{BB962C8B-B14F-4D97-AF65-F5344CB8AC3E}">
        <p14:creationId xmlns:p14="http://schemas.microsoft.com/office/powerpoint/2010/main" val="158112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C3912E5-6EA5-BB4E-B471-7982E85540DB}" type="slidenum">
              <a:rPr lang="en-US" smtClean="0"/>
              <a:pPr/>
              <a:t>1</a:t>
            </a:fld>
            <a:endParaRPr lang="en-US"/>
          </a:p>
        </p:txBody>
      </p:sp>
    </p:spTree>
    <p:extLst>
      <p:ext uri="{BB962C8B-B14F-4D97-AF65-F5344CB8AC3E}">
        <p14:creationId xmlns:p14="http://schemas.microsoft.com/office/powerpoint/2010/main" val="39031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Intellectual Property Ownership &amp; Access </a:t>
            </a:r>
          </a:p>
          <a:p>
            <a:endParaRPr lang="en-US" dirty="0"/>
          </a:p>
        </p:txBody>
      </p:sp>
      <p:sp>
        <p:nvSpPr>
          <p:cNvPr id="4" name="Slide Number Placeholder 3"/>
          <p:cNvSpPr>
            <a:spLocks noGrp="1"/>
          </p:cNvSpPr>
          <p:nvPr>
            <p:ph type="sldNum" sz="quarter" idx="5"/>
          </p:nvPr>
        </p:nvSpPr>
        <p:spPr/>
        <p:txBody>
          <a:bodyPr/>
          <a:lstStyle/>
          <a:p>
            <a:fld id="{1C3912E5-6EA5-BB4E-B471-7982E85540DB}" type="slidenum">
              <a:rPr lang="en-US" smtClean="0"/>
              <a:pPr/>
              <a:t>11</a:t>
            </a:fld>
            <a:endParaRPr lang="en-US"/>
          </a:p>
        </p:txBody>
      </p:sp>
    </p:spTree>
    <p:extLst>
      <p:ext uri="{BB962C8B-B14F-4D97-AF65-F5344CB8AC3E}">
        <p14:creationId xmlns:p14="http://schemas.microsoft.com/office/powerpoint/2010/main" val="2473186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12E5-6EA5-BB4E-B471-7982E85540DB}" type="slidenum">
              <a:rPr lang="en-US" smtClean="0"/>
              <a:pPr/>
              <a:t>12</a:t>
            </a:fld>
            <a:endParaRPr lang="en-US"/>
          </a:p>
        </p:txBody>
      </p:sp>
    </p:spTree>
    <p:extLst>
      <p:ext uri="{BB962C8B-B14F-4D97-AF65-F5344CB8AC3E}">
        <p14:creationId xmlns:p14="http://schemas.microsoft.com/office/powerpoint/2010/main" val="165934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12E5-6EA5-BB4E-B471-7982E85540DB}" type="slidenum">
              <a:rPr lang="en-US" smtClean="0"/>
              <a:pPr/>
              <a:t>13</a:t>
            </a:fld>
            <a:endParaRPr lang="en-US"/>
          </a:p>
        </p:txBody>
      </p:sp>
    </p:spTree>
    <p:extLst>
      <p:ext uri="{BB962C8B-B14F-4D97-AF65-F5344CB8AC3E}">
        <p14:creationId xmlns:p14="http://schemas.microsoft.com/office/powerpoint/2010/main" val="3509554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12E5-6EA5-BB4E-B471-7982E85540DB}" type="slidenum">
              <a:rPr lang="en-US" smtClean="0"/>
              <a:pPr/>
              <a:t>14</a:t>
            </a:fld>
            <a:endParaRPr lang="en-US"/>
          </a:p>
        </p:txBody>
      </p:sp>
    </p:spTree>
    <p:extLst>
      <p:ext uri="{BB962C8B-B14F-4D97-AF65-F5344CB8AC3E}">
        <p14:creationId xmlns:p14="http://schemas.microsoft.com/office/powerpoint/2010/main" val="3562706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12E5-6EA5-BB4E-B471-7982E85540DB}" type="slidenum">
              <a:rPr lang="en-US" smtClean="0"/>
              <a:pPr/>
              <a:t>15</a:t>
            </a:fld>
            <a:endParaRPr lang="en-US"/>
          </a:p>
        </p:txBody>
      </p:sp>
    </p:spTree>
    <p:extLst>
      <p:ext uri="{BB962C8B-B14F-4D97-AF65-F5344CB8AC3E}">
        <p14:creationId xmlns:p14="http://schemas.microsoft.com/office/powerpoint/2010/main" val="58064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3C1F6-977F-88C6-3542-AE0AE2432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36B3C-EDDE-AED0-4A04-B5ACEA40F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8EE7A-B895-978C-639C-79DD258D266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Garamond" panose="02020404030301010803" pitchFamily="18" charset="0"/>
                <a:cs typeface="Times New Roman" panose="02020603050405020304" pitchFamily="18" charset="0"/>
              </a:rPr>
              <a:t>What we have done for a period of time is to send them products to try with different viruses. In this case, for the mRNA design, we had two teams working in parallel, to increase the chances. When the coronavirus sequence was put online in January, we had a meeting with them 48 hours later. And both teams, NIH and Moderna, had come to the same design.</a:t>
            </a:r>
          </a:p>
          <a:p>
            <a:endParaRPr lang="en-US" dirty="0"/>
          </a:p>
        </p:txBody>
      </p:sp>
      <p:sp>
        <p:nvSpPr>
          <p:cNvPr id="4" name="Slide Number Placeholder 3">
            <a:extLst>
              <a:ext uri="{FF2B5EF4-FFF2-40B4-BE49-F238E27FC236}">
                <a16:creationId xmlns:a16="http://schemas.microsoft.com/office/drawing/2014/main" id="{04E03C81-81E7-0B4E-2788-93C39F81A9B8}"/>
              </a:ext>
            </a:extLst>
          </p:cNvPr>
          <p:cNvSpPr>
            <a:spLocks noGrp="1"/>
          </p:cNvSpPr>
          <p:nvPr>
            <p:ph type="sldNum" sz="quarter" idx="5"/>
          </p:nvPr>
        </p:nvSpPr>
        <p:spPr/>
        <p:txBody>
          <a:bodyPr/>
          <a:lstStyle/>
          <a:p>
            <a:fld id="{1C3912E5-6EA5-BB4E-B471-7982E85540DB}" type="slidenum">
              <a:rPr lang="en-US" smtClean="0"/>
              <a:pPr/>
              <a:t>16</a:t>
            </a:fld>
            <a:endParaRPr lang="en-US"/>
          </a:p>
        </p:txBody>
      </p:sp>
    </p:spTree>
    <p:extLst>
      <p:ext uri="{BB962C8B-B14F-4D97-AF65-F5344CB8AC3E}">
        <p14:creationId xmlns:p14="http://schemas.microsoft.com/office/powerpoint/2010/main" val="176306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E89BF-5E14-A18A-485B-640B939AB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6A518-9708-1EDB-54DF-8274C669D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34A5C-1FAB-A76F-4314-DB4D7B66C32D}"/>
              </a:ext>
            </a:extLst>
          </p:cNvPr>
          <p:cNvSpPr>
            <a:spLocks noGrp="1"/>
          </p:cNvSpPr>
          <p:nvPr>
            <p:ph type="body" idx="1"/>
          </p:nvPr>
        </p:nvSpPr>
        <p:spPr/>
        <p:txBody>
          <a:bodyPr/>
          <a:lstStyle/>
          <a:p>
            <a:pPr marL="685800" marR="0" algn="just">
              <a:spcBef>
                <a:spcPts val="0"/>
              </a:spcBef>
              <a:spcAft>
                <a:spcPts val="0"/>
              </a:spcAft>
            </a:pPr>
            <a:endParaRPr lang="en-US" dirty="0"/>
          </a:p>
        </p:txBody>
      </p:sp>
      <p:sp>
        <p:nvSpPr>
          <p:cNvPr id="4" name="Slide Number Placeholder 3">
            <a:extLst>
              <a:ext uri="{FF2B5EF4-FFF2-40B4-BE49-F238E27FC236}">
                <a16:creationId xmlns:a16="http://schemas.microsoft.com/office/drawing/2014/main" id="{C1AC10F7-6232-B0A4-C6C5-1A1034932606}"/>
              </a:ext>
            </a:extLst>
          </p:cNvPr>
          <p:cNvSpPr>
            <a:spLocks noGrp="1"/>
          </p:cNvSpPr>
          <p:nvPr>
            <p:ph type="sldNum" sz="quarter" idx="5"/>
          </p:nvPr>
        </p:nvSpPr>
        <p:spPr/>
        <p:txBody>
          <a:bodyPr/>
          <a:lstStyle/>
          <a:p>
            <a:fld id="{1C3912E5-6EA5-BB4E-B471-7982E85540DB}" type="slidenum">
              <a:rPr lang="en-US" smtClean="0"/>
              <a:pPr/>
              <a:t>17</a:t>
            </a:fld>
            <a:endParaRPr lang="en-US"/>
          </a:p>
        </p:txBody>
      </p:sp>
    </p:spTree>
    <p:extLst>
      <p:ext uri="{BB962C8B-B14F-4D97-AF65-F5344CB8AC3E}">
        <p14:creationId xmlns:p14="http://schemas.microsoft.com/office/powerpoint/2010/main" val="387863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12E5-6EA5-BB4E-B471-7982E85540DB}" type="slidenum">
              <a:rPr lang="en-US" smtClean="0"/>
              <a:pPr/>
              <a:t>2</a:t>
            </a:fld>
            <a:endParaRPr lang="en-US"/>
          </a:p>
        </p:txBody>
      </p:sp>
    </p:spTree>
    <p:extLst>
      <p:ext uri="{BB962C8B-B14F-4D97-AF65-F5344CB8AC3E}">
        <p14:creationId xmlns:p14="http://schemas.microsoft.com/office/powerpoint/2010/main" val="679013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C3912E5-6EA5-BB4E-B471-7982E85540DB}" type="slidenum">
              <a:rPr lang="en-US" smtClean="0"/>
              <a:pPr/>
              <a:t>3</a:t>
            </a:fld>
            <a:endParaRPr lang="en-US"/>
          </a:p>
        </p:txBody>
      </p:sp>
    </p:spTree>
    <p:extLst>
      <p:ext uri="{BB962C8B-B14F-4D97-AF65-F5344CB8AC3E}">
        <p14:creationId xmlns:p14="http://schemas.microsoft.com/office/powerpoint/2010/main" val="53754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12E5-6EA5-BB4E-B471-7982E85540DB}" type="slidenum">
              <a:rPr lang="en-US" smtClean="0"/>
              <a:pPr/>
              <a:t>4</a:t>
            </a:fld>
            <a:endParaRPr lang="en-US"/>
          </a:p>
        </p:txBody>
      </p:sp>
    </p:spTree>
    <p:extLst>
      <p:ext uri="{BB962C8B-B14F-4D97-AF65-F5344CB8AC3E}">
        <p14:creationId xmlns:p14="http://schemas.microsoft.com/office/powerpoint/2010/main" val="378600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12E5-6EA5-BB4E-B471-7982E85540DB}" type="slidenum">
              <a:rPr lang="en-US" smtClean="0"/>
              <a:pPr/>
              <a:t>5</a:t>
            </a:fld>
            <a:endParaRPr lang="en-US"/>
          </a:p>
        </p:txBody>
      </p:sp>
    </p:spTree>
    <p:extLst>
      <p:ext uri="{BB962C8B-B14F-4D97-AF65-F5344CB8AC3E}">
        <p14:creationId xmlns:p14="http://schemas.microsoft.com/office/powerpoint/2010/main" val="139550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7B730-95F4-D6E6-0294-622101C6D3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D3465-0FEF-81A0-8861-856FB9D38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BD825E-F7DC-6762-59F8-F6C70A92DB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DF9BE2-9B1B-AF33-95AE-0CCA1664862D}"/>
              </a:ext>
            </a:extLst>
          </p:cNvPr>
          <p:cNvSpPr>
            <a:spLocks noGrp="1"/>
          </p:cNvSpPr>
          <p:nvPr>
            <p:ph type="sldNum" sz="quarter" idx="5"/>
          </p:nvPr>
        </p:nvSpPr>
        <p:spPr/>
        <p:txBody>
          <a:bodyPr/>
          <a:lstStyle/>
          <a:p>
            <a:fld id="{1C3912E5-6EA5-BB4E-B471-7982E85540DB}" type="slidenum">
              <a:rPr lang="en-US" smtClean="0"/>
              <a:pPr/>
              <a:t>6</a:t>
            </a:fld>
            <a:endParaRPr lang="en-US"/>
          </a:p>
        </p:txBody>
      </p:sp>
    </p:spTree>
    <p:extLst>
      <p:ext uri="{BB962C8B-B14F-4D97-AF65-F5344CB8AC3E}">
        <p14:creationId xmlns:p14="http://schemas.microsoft.com/office/powerpoint/2010/main" val="384421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1C3912E5-6EA5-BB4E-B471-7982E85540DB}" type="slidenum">
              <a:rPr lang="en-US" smtClean="0"/>
              <a:pPr/>
              <a:t>7</a:t>
            </a:fld>
            <a:endParaRPr lang="en-US"/>
          </a:p>
        </p:txBody>
      </p:sp>
    </p:spTree>
    <p:extLst>
      <p:ext uri="{BB962C8B-B14F-4D97-AF65-F5344CB8AC3E}">
        <p14:creationId xmlns:p14="http://schemas.microsoft.com/office/powerpoint/2010/main" val="328622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ADB19-D1DF-A9ED-1104-E4F4A072E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DFA14-7EA2-7434-F679-7F683CA01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0BCCC-918B-3D2D-590C-DBFDCCE47040}"/>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4CD8259A-BDA0-B4F0-3CD2-0E1E97EB3787}"/>
              </a:ext>
            </a:extLst>
          </p:cNvPr>
          <p:cNvSpPr>
            <a:spLocks noGrp="1"/>
          </p:cNvSpPr>
          <p:nvPr>
            <p:ph type="sldNum" sz="quarter" idx="5"/>
          </p:nvPr>
        </p:nvSpPr>
        <p:spPr/>
        <p:txBody>
          <a:bodyPr/>
          <a:lstStyle/>
          <a:p>
            <a:fld id="{1C3912E5-6EA5-BB4E-B471-7982E85540DB}" type="slidenum">
              <a:rPr lang="en-US" smtClean="0"/>
              <a:pPr/>
              <a:t>9</a:t>
            </a:fld>
            <a:endParaRPr lang="en-US"/>
          </a:p>
        </p:txBody>
      </p:sp>
    </p:spTree>
    <p:extLst>
      <p:ext uri="{BB962C8B-B14F-4D97-AF65-F5344CB8AC3E}">
        <p14:creationId xmlns:p14="http://schemas.microsoft.com/office/powerpoint/2010/main" val="256916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12E5-6EA5-BB4E-B471-7982E85540DB}" type="slidenum">
              <a:rPr lang="en-US" smtClean="0"/>
              <a:pPr/>
              <a:t>10</a:t>
            </a:fld>
            <a:endParaRPr lang="en-US"/>
          </a:p>
        </p:txBody>
      </p:sp>
    </p:spTree>
    <p:extLst>
      <p:ext uri="{BB962C8B-B14F-4D97-AF65-F5344CB8AC3E}">
        <p14:creationId xmlns:p14="http://schemas.microsoft.com/office/powerpoint/2010/main" val="2145515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EA2A-D221-C34B-B95D-6723A590102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AC854B1-DFDA-574A-BC88-097FA03AF9F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BC7EE9-DC28-1442-85D3-155DF880ED6B}"/>
              </a:ext>
            </a:extLst>
          </p:cNvPr>
          <p:cNvSpPr>
            <a:spLocks noGrp="1"/>
          </p:cNvSpPr>
          <p:nvPr>
            <p:ph type="dt" sz="half" idx="10"/>
          </p:nvPr>
        </p:nvSpPr>
        <p:spPr/>
        <p:txBody>
          <a:bodyPr/>
          <a:lstStyle/>
          <a:p>
            <a:fld id="{B49B3184-E74F-D443-A338-B32CD7E50749}" type="datetimeFigureOut">
              <a:rPr lang="en-US" smtClean="0"/>
              <a:t>2/28/24</a:t>
            </a:fld>
            <a:endParaRPr lang="en-US"/>
          </a:p>
        </p:txBody>
      </p:sp>
      <p:sp>
        <p:nvSpPr>
          <p:cNvPr id="5" name="Footer Placeholder 4">
            <a:extLst>
              <a:ext uri="{FF2B5EF4-FFF2-40B4-BE49-F238E27FC236}">
                <a16:creationId xmlns:a16="http://schemas.microsoft.com/office/drawing/2014/main" id="{7E71768D-F568-1D46-9ECD-8A4D75063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47E62-75BA-6341-ADD6-7763D8AC5AAB}"/>
              </a:ext>
            </a:extLst>
          </p:cNvPr>
          <p:cNvSpPr>
            <a:spLocks noGrp="1"/>
          </p:cNvSpPr>
          <p:nvPr>
            <p:ph type="sldNum" sz="quarter" idx="12"/>
          </p:nvPr>
        </p:nvSpPr>
        <p:spPr/>
        <p:txBody>
          <a:bodyPr/>
          <a:lstStyle/>
          <a:p>
            <a:fld id="{09BF7D31-6F8D-334B-9A34-039E3AB64946}" type="slidenum">
              <a:rPr lang="en-US" smtClean="0"/>
              <a:t>‹#›</a:t>
            </a:fld>
            <a:endParaRPr lang="en-US"/>
          </a:p>
        </p:txBody>
      </p:sp>
      <p:pic>
        <p:nvPicPr>
          <p:cNvPr id="7" name="Picture 6" descr="Compass.png">
            <a:extLst>
              <a:ext uri="{FF2B5EF4-FFF2-40B4-BE49-F238E27FC236}">
                <a16:creationId xmlns:a16="http://schemas.microsoft.com/office/drawing/2014/main" id="{D4FB12AF-E0A1-5C41-8959-7B67C231BD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209" y="986464"/>
            <a:ext cx="4078135" cy="4078135"/>
          </a:xfrm>
          <a:prstGeom prst="rect">
            <a:avLst/>
          </a:prstGeom>
        </p:spPr>
      </p:pic>
      <p:pic>
        <p:nvPicPr>
          <p:cNvPr id="8" name="Picture 7">
            <a:extLst>
              <a:ext uri="{FF2B5EF4-FFF2-40B4-BE49-F238E27FC236}">
                <a16:creationId xmlns:a16="http://schemas.microsoft.com/office/drawing/2014/main" id="{8FE23863-F753-6C44-8575-BAEEC8296A8D}"/>
              </a:ext>
            </a:extLst>
          </p:cNvPr>
          <p:cNvPicPr>
            <a:picLocks noChangeAspect="1"/>
          </p:cNvPicPr>
          <p:nvPr userDrawn="1"/>
        </p:nvPicPr>
        <p:blipFill>
          <a:blip r:embed="rId3"/>
          <a:stretch>
            <a:fillRect/>
          </a:stretch>
        </p:blipFill>
        <p:spPr>
          <a:xfrm>
            <a:off x="6651268" y="177505"/>
            <a:ext cx="2285988" cy="566774"/>
          </a:xfrm>
          <a:prstGeom prst="rect">
            <a:avLst/>
          </a:prstGeom>
        </p:spPr>
      </p:pic>
    </p:spTree>
    <p:extLst>
      <p:ext uri="{BB962C8B-B14F-4D97-AF65-F5344CB8AC3E}">
        <p14:creationId xmlns:p14="http://schemas.microsoft.com/office/powerpoint/2010/main" val="238270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64D6-416C-6D49-8F68-1D9496D61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7E15E8-9426-BC41-BC87-941DB54141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D53BC-9558-C843-AFEB-110374BC232D}"/>
              </a:ext>
            </a:extLst>
          </p:cNvPr>
          <p:cNvSpPr>
            <a:spLocks noGrp="1"/>
          </p:cNvSpPr>
          <p:nvPr>
            <p:ph type="dt" sz="half" idx="10"/>
          </p:nvPr>
        </p:nvSpPr>
        <p:spPr/>
        <p:txBody>
          <a:bodyPr/>
          <a:lstStyle/>
          <a:p>
            <a:fld id="{68C2560D-EC28-3B41-86E8-18F1CE0113B4}" type="datetimeFigureOut">
              <a:rPr lang="en-US" smtClean="0"/>
              <a:pPr/>
              <a:t>2/28/24</a:t>
            </a:fld>
            <a:endParaRPr lang="en-US"/>
          </a:p>
        </p:txBody>
      </p:sp>
      <p:sp>
        <p:nvSpPr>
          <p:cNvPr id="5" name="Footer Placeholder 4">
            <a:extLst>
              <a:ext uri="{FF2B5EF4-FFF2-40B4-BE49-F238E27FC236}">
                <a16:creationId xmlns:a16="http://schemas.microsoft.com/office/drawing/2014/main" id="{D631CF76-276C-824B-BFA5-EA278185B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EA750-8F2D-E448-BEF6-082E21AAC552}"/>
              </a:ext>
            </a:extLst>
          </p:cNvPr>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45064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899F9B-4425-3E4A-9869-9B85ED64E1C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C6F631-28E0-8842-9608-B880E84379C0}"/>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C6D12-B9D2-AF45-81FF-783E67A8562D}"/>
              </a:ext>
            </a:extLst>
          </p:cNvPr>
          <p:cNvSpPr>
            <a:spLocks noGrp="1"/>
          </p:cNvSpPr>
          <p:nvPr>
            <p:ph type="dt" sz="half" idx="10"/>
          </p:nvPr>
        </p:nvSpPr>
        <p:spPr/>
        <p:txBody>
          <a:bodyPr/>
          <a:lstStyle/>
          <a:p>
            <a:fld id="{68C2560D-EC28-3B41-86E8-18F1CE0113B4}" type="datetimeFigureOut">
              <a:rPr lang="en-US" smtClean="0"/>
              <a:pPr/>
              <a:t>2/28/24</a:t>
            </a:fld>
            <a:endParaRPr lang="en-US"/>
          </a:p>
        </p:txBody>
      </p:sp>
      <p:sp>
        <p:nvSpPr>
          <p:cNvPr id="5" name="Footer Placeholder 4">
            <a:extLst>
              <a:ext uri="{FF2B5EF4-FFF2-40B4-BE49-F238E27FC236}">
                <a16:creationId xmlns:a16="http://schemas.microsoft.com/office/drawing/2014/main" id="{E4BB5330-B210-AD4D-8120-43C2A5D15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E7E3D-5775-5040-B6AD-59C8D4B46AED}"/>
              </a:ext>
            </a:extLst>
          </p:cNvPr>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10037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8A0028"/>
        </a:solidFill>
        <a:effectLst/>
      </p:bgPr>
    </p:bg>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023178"/>
            <a:ext cx="8100181" cy="675821"/>
          </a:xfrm>
        </p:spPr>
        <p:txBody>
          <a:bodyPr/>
          <a:lstStyle>
            <a:lvl1pPr algn="l">
              <a:defRPr b="1">
                <a:solidFill>
                  <a:schemeClr val="bg1"/>
                </a:solidFill>
              </a:defRPr>
            </a:lvl1pPr>
          </a:lstStyle>
          <a:p>
            <a:r>
              <a:rPr lang="en-US" dirty="0"/>
              <a:t>Click to edit Master title style</a:t>
            </a:r>
          </a:p>
        </p:txBody>
      </p:sp>
      <p:sp>
        <p:nvSpPr>
          <p:cNvPr id="16" name="Subtitle 2"/>
          <p:cNvSpPr>
            <a:spLocks noGrp="1"/>
          </p:cNvSpPr>
          <p:nvPr>
            <p:ph type="subTitle" idx="1"/>
          </p:nvPr>
        </p:nvSpPr>
        <p:spPr>
          <a:xfrm>
            <a:off x="457200" y="4665436"/>
            <a:ext cx="6400800" cy="296636"/>
          </a:xfrm>
        </p:spPr>
        <p:txBody>
          <a:bodyPr>
            <a:normAutofit/>
          </a:bodyPr>
          <a:lstStyle>
            <a:lvl1pPr marL="0" indent="0" algn="l">
              <a:buNone/>
              <a:defRPr sz="16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mpas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209" y="986464"/>
            <a:ext cx="4078135" cy="4078135"/>
          </a:xfrm>
          <a:prstGeom prst="rect">
            <a:avLst/>
          </a:prstGeom>
        </p:spPr>
      </p:pic>
      <p:pic>
        <p:nvPicPr>
          <p:cNvPr id="6" name="Picture 5"/>
          <p:cNvPicPr>
            <a:picLocks noChangeAspect="1"/>
          </p:cNvPicPr>
          <p:nvPr userDrawn="1"/>
        </p:nvPicPr>
        <p:blipFill>
          <a:blip r:embed="rId3"/>
          <a:stretch>
            <a:fillRect/>
          </a:stretch>
        </p:blipFill>
        <p:spPr>
          <a:xfrm>
            <a:off x="6651268" y="177505"/>
            <a:ext cx="2285988" cy="566774"/>
          </a:xfrm>
          <a:prstGeom prst="rect">
            <a:avLst/>
          </a:prstGeom>
        </p:spPr>
      </p:pic>
    </p:spTree>
    <p:extLst>
      <p:ext uri="{BB962C8B-B14F-4D97-AF65-F5344CB8AC3E}">
        <p14:creationId xmlns:p14="http://schemas.microsoft.com/office/powerpoint/2010/main" val="10221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1"/>
      </p:bgRef>
    </p:bg>
    <p:spTree>
      <p:nvGrpSpPr>
        <p:cNvPr id="1" name=""/>
        <p:cNvGrpSpPr/>
        <p:nvPr/>
      </p:nvGrpSpPr>
      <p:grpSpPr>
        <a:xfrm>
          <a:off x="0" y="0"/>
          <a:ext cx="0" cy="0"/>
          <a:chOff x="0" y="0"/>
          <a:chExt cx="0" cy="0"/>
        </a:xfrm>
      </p:grpSpPr>
      <p:pic>
        <p:nvPicPr>
          <p:cNvPr id="8" name="Picture 7" descr="Compas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209" y="986464"/>
            <a:ext cx="4078135" cy="4078135"/>
          </a:xfrm>
          <a:prstGeom prst="rect">
            <a:avLst/>
          </a:prstGeom>
        </p:spPr>
      </p:pic>
      <p:sp>
        <p:nvSpPr>
          <p:cNvPr id="2" name="Title 1"/>
          <p:cNvSpPr>
            <a:spLocks noGrp="1"/>
          </p:cNvSpPr>
          <p:nvPr>
            <p:ph type="ctrTitle"/>
          </p:nvPr>
        </p:nvSpPr>
        <p:spPr>
          <a:xfrm>
            <a:off x="317319" y="4165879"/>
            <a:ext cx="7772400" cy="487776"/>
          </a:xfrm>
        </p:spPr>
        <p:txBody>
          <a:bodyPr>
            <a:noAutofit/>
          </a:bodyPr>
          <a:lstStyle>
            <a:lvl1pPr algn="l">
              <a:defRPr sz="4000" b="1">
                <a:solidFill>
                  <a:srgbClr val="A41835"/>
                </a:solidFill>
              </a:defRPr>
            </a:lvl1pPr>
          </a:lstStyle>
          <a:p>
            <a:r>
              <a:rPr lang="en-US" dirty="0"/>
              <a:t>Click to edit Master title style</a:t>
            </a:r>
          </a:p>
        </p:txBody>
      </p:sp>
      <p:sp>
        <p:nvSpPr>
          <p:cNvPr id="3" name="Subtitle 2"/>
          <p:cNvSpPr>
            <a:spLocks noGrp="1"/>
          </p:cNvSpPr>
          <p:nvPr>
            <p:ph type="subTitle" idx="1"/>
          </p:nvPr>
        </p:nvSpPr>
        <p:spPr>
          <a:xfrm>
            <a:off x="372534" y="4624556"/>
            <a:ext cx="6400800" cy="347694"/>
          </a:xfrm>
        </p:spPr>
        <p:txBody>
          <a:bodyPr>
            <a:normAutofit/>
          </a:bodyPr>
          <a:lstStyle>
            <a:lvl1pPr marL="0" indent="0" algn="l">
              <a:buNone/>
              <a:defRPr sz="16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a:blip r:embed="rId3"/>
          <a:stretch>
            <a:fillRect/>
          </a:stretch>
        </p:blipFill>
        <p:spPr>
          <a:xfrm>
            <a:off x="6350000" y="139996"/>
            <a:ext cx="2794000" cy="622300"/>
          </a:xfrm>
          <a:prstGeom prst="rect">
            <a:avLst/>
          </a:prstGeom>
        </p:spPr>
      </p:pic>
    </p:spTree>
    <p:extLst>
      <p:ext uri="{BB962C8B-B14F-4D97-AF65-F5344CB8AC3E}">
        <p14:creationId xmlns:p14="http://schemas.microsoft.com/office/powerpoint/2010/main" val="135307022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8A002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911" y="4023178"/>
            <a:ext cx="8100181" cy="675821"/>
          </a:xfrm>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4665436"/>
            <a:ext cx="6400800" cy="296636"/>
          </a:xfrm>
        </p:spPr>
        <p:txBody>
          <a:bodyPr>
            <a:normAutofit/>
          </a:bodyPr>
          <a:lstStyle>
            <a:lvl1pPr marL="0" indent="0" algn="ctr">
              <a:buNone/>
              <a:defRPr sz="16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Picture Placeholder 10"/>
          <p:cNvSpPr>
            <a:spLocks noGrp="1"/>
          </p:cNvSpPr>
          <p:nvPr>
            <p:ph type="pic" sz="quarter" idx="13"/>
          </p:nvPr>
        </p:nvSpPr>
        <p:spPr>
          <a:xfrm>
            <a:off x="1654026" y="1036570"/>
            <a:ext cx="5835951" cy="2873500"/>
          </a:xfrm>
        </p:spPr>
        <p:txBody>
          <a:bodyPr/>
          <a:lstStyle>
            <a:lvl1pPr marL="0" indent="0" algn="ctr">
              <a:buNone/>
              <a:defRPr/>
            </a:lvl1pPr>
          </a:lstStyle>
          <a:p>
            <a:endParaRPr lang="en-US" dirty="0"/>
          </a:p>
        </p:txBody>
      </p:sp>
      <p:pic>
        <p:nvPicPr>
          <p:cNvPr id="7" name="Picture 6"/>
          <p:cNvPicPr>
            <a:picLocks noChangeAspect="1"/>
          </p:cNvPicPr>
          <p:nvPr userDrawn="1"/>
        </p:nvPicPr>
        <p:blipFill>
          <a:blip r:embed="rId2"/>
          <a:stretch>
            <a:fillRect/>
          </a:stretch>
        </p:blipFill>
        <p:spPr>
          <a:xfrm>
            <a:off x="6651268" y="177505"/>
            <a:ext cx="2285988" cy="566774"/>
          </a:xfrm>
          <a:prstGeom prst="rect">
            <a:avLst/>
          </a:prstGeom>
        </p:spPr>
      </p:pic>
    </p:spTree>
    <p:extLst>
      <p:ext uri="{BB962C8B-B14F-4D97-AF65-F5344CB8AC3E}">
        <p14:creationId xmlns:p14="http://schemas.microsoft.com/office/powerpoint/2010/main" val="192366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65879"/>
            <a:ext cx="7772400" cy="487776"/>
          </a:xfrm>
        </p:spPr>
        <p:txBody>
          <a:bodyPr>
            <a:noAutofit/>
          </a:bodyPr>
          <a:lstStyle>
            <a:lvl1pPr algn="ctr">
              <a:defRPr sz="4000" b="1">
                <a:solidFill>
                  <a:srgbClr val="A41835"/>
                </a:solidFill>
              </a:defRPr>
            </a:lvl1pPr>
          </a:lstStyle>
          <a:p>
            <a:r>
              <a:rPr lang="en-US" dirty="0"/>
              <a:t>Click to edit Master title style</a:t>
            </a:r>
          </a:p>
        </p:txBody>
      </p:sp>
      <p:sp>
        <p:nvSpPr>
          <p:cNvPr id="3" name="Subtitle 2"/>
          <p:cNvSpPr>
            <a:spLocks noGrp="1"/>
          </p:cNvSpPr>
          <p:nvPr>
            <p:ph type="subTitle" idx="1"/>
          </p:nvPr>
        </p:nvSpPr>
        <p:spPr>
          <a:xfrm>
            <a:off x="1371600" y="4624556"/>
            <a:ext cx="6400800" cy="347694"/>
          </a:xfrm>
        </p:spPr>
        <p:txBody>
          <a:bodyPr>
            <a:normAutofit/>
          </a:bodyPr>
          <a:lstStyle>
            <a:lvl1pPr marL="0" indent="0" algn="ctr">
              <a:buNone/>
              <a:defRPr sz="16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Picture Placeholder 10"/>
          <p:cNvSpPr>
            <a:spLocks noGrp="1"/>
          </p:cNvSpPr>
          <p:nvPr>
            <p:ph type="pic" sz="quarter" idx="13"/>
          </p:nvPr>
        </p:nvSpPr>
        <p:spPr>
          <a:xfrm>
            <a:off x="1654026" y="1036570"/>
            <a:ext cx="5835951" cy="2873500"/>
          </a:xfrm>
        </p:spPr>
        <p:txBody>
          <a:bodyPr/>
          <a:lstStyle>
            <a:lvl1pPr marL="0" indent="0" algn="ctr">
              <a:buNone/>
              <a:defRPr/>
            </a:lvl1pPr>
          </a:lstStyle>
          <a:p>
            <a:endParaRPr lang="en-US" dirty="0"/>
          </a:p>
        </p:txBody>
      </p:sp>
      <p:pic>
        <p:nvPicPr>
          <p:cNvPr id="6" name="Picture 5"/>
          <p:cNvPicPr>
            <a:picLocks noChangeAspect="1"/>
          </p:cNvPicPr>
          <p:nvPr userDrawn="1"/>
        </p:nvPicPr>
        <p:blipFill>
          <a:blip r:embed="rId2"/>
          <a:stretch>
            <a:fillRect/>
          </a:stretch>
        </p:blipFill>
        <p:spPr>
          <a:xfrm>
            <a:off x="6350000" y="145903"/>
            <a:ext cx="2794000" cy="622300"/>
          </a:xfrm>
          <a:prstGeom prst="rect">
            <a:avLst/>
          </a:prstGeom>
        </p:spPr>
      </p:pic>
    </p:spTree>
    <p:extLst>
      <p:ext uri="{BB962C8B-B14F-4D97-AF65-F5344CB8AC3E}">
        <p14:creationId xmlns:p14="http://schemas.microsoft.com/office/powerpoint/2010/main" val="218738840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1186542"/>
            <a:ext cx="8075990" cy="3612243"/>
          </a:xfrm>
        </p:spPr>
        <p:txBody>
          <a:bodyPr/>
          <a:lstStyle>
            <a:lvl1pPr>
              <a:defRPr sz="28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59303" y="228239"/>
            <a:ext cx="5275942" cy="507999"/>
          </a:xfrm>
        </p:spPr>
        <p:txBody>
          <a:bodyPr>
            <a:normAutofit/>
          </a:bodyPr>
          <a:lstStyle>
            <a:lvl1pPr algn="l">
              <a:defRPr sz="2800" b="1">
                <a:solidFill>
                  <a:srgbClr val="A41835"/>
                </a:solidFill>
              </a:defRPr>
            </a:lvl1pPr>
          </a:lstStyle>
          <a:p>
            <a:r>
              <a:rPr lang="en-US" dirty="0"/>
              <a:t>Click to edit Master title style</a:t>
            </a:r>
          </a:p>
        </p:txBody>
      </p:sp>
      <p:pic>
        <p:nvPicPr>
          <p:cNvPr id="7" name="Picture 6"/>
          <p:cNvPicPr>
            <a:picLocks noChangeAspect="1"/>
          </p:cNvPicPr>
          <p:nvPr userDrawn="1"/>
        </p:nvPicPr>
        <p:blipFill>
          <a:blip r:embed="rId2"/>
          <a:stretch>
            <a:fillRect/>
          </a:stretch>
        </p:blipFill>
        <p:spPr>
          <a:xfrm>
            <a:off x="6350000" y="139996"/>
            <a:ext cx="2794000" cy="622300"/>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3238" y="1182007"/>
            <a:ext cx="5164666" cy="3612243"/>
          </a:xfrm>
        </p:spPr>
        <p:txBody>
          <a:bodyPr/>
          <a:lstStyle>
            <a:lvl1pPr>
              <a:defRPr sz="28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57175" y="1182007"/>
            <a:ext cx="3335338" cy="3612243"/>
          </a:xfrm>
        </p:spPr>
        <p:txBody>
          <a:bodyPr/>
          <a:lstStyle>
            <a:lvl1pPr marL="0" indent="0">
              <a:buNone/>
              <a:defRPr/>
            </a:lvl1pPr>
          </a:lstStyle>
          <a:p>
            <a:pPr lvl="0"/>
            <a:endParaRPr lang="en-US" dirty="0"/>
          </a:p>
        </p:txBody>
      </p:sp>
      <p:sp>
        <p:nvSpPr>
          <p:cNvPr id="7" name="Title 1"/>
          <p:cNvSpPr>
            <a:spLocks noGrp="1"/>
          </p:cNvSpPr>
          <p:nvPr>
            <p:ph type="title"/>
          </p:nvPr>
        </p:nvSpPr>
        <p:spPr>
          <a:xfrm>
            <a:off x="659303" y="228239"/>
            <a:ext cx="5275942" cy="507999"/>
          </a:xfrm>
        </p:spPr>
        <p:txBody>
          <a:bodyPr>
            <a:normAutofit/>
          </a:bodyPr>
          <a:lstStyle>
            <a:lvl1pPr algn="l">
              <a:defRPr sz="2800" b="1">
                <a:solidFill>
                  <a:srgbClr val="A41835"/>
                </a:solidFill>
              </a:defRPr>
            </a:lvl1pPr>
          </a:lstStyle>
          <a:p>
            <a:r>
              <a:rPr lang="en-US" dirty="0"/>
              <a:t>Click to edit Master title style</a:t>
            </a:r>
          </a:p>
        </p:txBody>
      </p:sp>
      <p:pic>
        <p:nvPicPr>
          <p:cNvPr id="8" name="Picture 7"/>
          <p:cNvPicPr>
            <a:picLocks noChangeAspect="1"/>
          </p:cNvPicPr>
          <p:nvPr userDrawn="1"/>
        </p:nvPicPr>
        <p:blipFill>
          <a:blip r:embed="rId2"/>
          <a:stretch>
            <a:fillRect/>
          </a:stretch>
        </p:blipFill>
        <p:spPr>
          <a:xfrm>
            <a:off x="6350000" y="139996"/>
            <a:ext cx="2794000" cy="622300"/>
          </a:xfrm>
          <a:prstGeom prst="rect">
            <a:avLst/>
          </a:prstGeom>
        </p:spPr>
      </p:pic>
    </p:spTree>
    <p:extLst>
      <p:ext uri="{BB962C8B-B14F-4D97-AF65-F5344CB8AC3E}">
        <p14:creationId xmlns:p14="http://schemas.microsoft.com/office/powerpoint/2010/main" val="2212873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9303" y="228239"/>
            <a:ext cx="5275942" cy="507999"/>
          </a:xfrm>
        </p:spPr>
        <p:txBody>
          <a:bodyPr>
            <a:normAutofit/>
          </a:bodyPr>
          <a:lstStyle>
            <a:lvl1pPr algn="l">
              <a:defRPr sz="2800" b="1">
                <a:solidFill>
                  <a:srgbClr val="A41835"/>
                </a:solidFill>
              </a:defRPr>
            </a:lvl1pPr>
          </a:lstStyle>
          <a:p>
            <a:r>
              <a:rPr lang="en-US" dirty="0"/>
              <a:t>Click to edit Master title style</a:t>
            </a:r>
          </a:p>
        </p:txBody>
      </p:sp>
      <p:sp>
        <p:nvSpPr>
          <p:cNvPr id="3" name="Content Placeholder 2"/>
          <p:cNvSpPr>
            <a:spLocks noGrp="1"/>
          </p:cNvSpPr>
          <p:nvPr>
            <p:ph idx="1"/>
          </p:nvPr>
        </p:nvSpPr>
        <p:spPr>
          <a:xfrm>
            <a:off x="6652381" y="992372"/>
            <a:ext cx="2419048" cy="3983306"/>
          </a:xfrm>
        </p:spPr>
        <p:txBody>
          <a:bodyPr/>
          <a:lstStyle>
            <a:lvl1pPr marL="285750" indent="-285750">
              <a:buFont typeface="Arial"/>
              <a:buChar char="•"/>
              <a:defRPr sz="1800">
                <a:solidFill>
                  <a:srgbClr val="A41835"/>
                </a:solidFill>
              </a:defRPr>
            </a:lvl1pPr>
            <a:lvl2pPr marL="742950" indent="-285750">
              <a:lnSpc>
                <a:spcPct val="140000"/>
              </a:lnSpc>
              <a:buFont typeface="Arial"/>
              <a:buChar char="•"/>
              <a:defRPr sz="1600"/>
            </a:lvl2pPr>
          </a:lstStyle>
          <a:p>
            <a:pPr lvl="0"/>
            <a:r>
              <a:rPr lang="en-US" dirty="0"/>
              <a:t>Click to edit Master text styles</a:t>
            </a:r>
          </a:p>
          <a:p>
            <a:pPr lvl="1"/>
            <a:r>
              <a:rPr lang="en-US" dirty="0"/>
              <a:t>Second level</a:t>
            </a:r>
          </a:p>
        </p:txBody>
      </p:sp>
      <p:sp>
        <p:nvSpPr>
          <p:cNvPr id="5" name="Content Placeholder 4"/>
          <p:cNvSpPr>
            <a:spLocks noGrp="1"/>
          </p:cNvSpPr>
          <p:nvPr>
            <p:ph sz="quarter" idx="10"/>
          </p:nvPr>
        </p:nvSpPr>
        <p:spPr>
          <a:xfrm>
            <a:off x="257175" y="992371"/>
            <a:ext cx="6177492" cy="3983307"/>
          </a:xfrm>
        </p:spPr>
        <p:txBody>
          <a:bodyPr/>
          <a:lstStyle>
            <a:lvl1pPr marL="0" indent="0">
              <a:buNone/>
              <a:defRPr/>
            </a:lvl1pPr>
          </a:lstStyle>
          <a:p>
            <a:pPr lvl="0"/>
            <a:endParaRPr lang="en-US" dirty="0"/>
          </a:p>
        </p:txBody>
      </p:sp>
      <p:pic>
        <p:nvPicPr>
          <p:cNvPr id="6" name="Picture 5"/>
          <p:cNvPicPr>
            <a:picLocks noChangeAspect="1"/>
          </p:cNvPicPr>
          <p:nvPr userDrawn="1"/>
        </p:nvPicPr>
        <p:blipFill>
          <a:blip r:embed="rId2"/>
          <a:stretch>
            <a:fillRect/>
          </a:stretch>
        </p:blipFill>
        <p:spPr>
          <a:xfrm>
            <a:off x="6350000" y="139996"/>
            <a:ext cx="2794000" cy="622300"/>
          </a:xfrm>
          <a:prstGeom prst="rect">
            <a:avLst/>
          </a:prstGeom>
        </p:spPr>
      </p:pic>
    </p:spTree>
    <p:extLst>
      <p:ext uri="{BB962C8B-B14F-4D97-AF65-F5344CB8AC3E}">
        <p14:creationId xmlns:p14="http://schemas.microsoft.com/office/powerpoint/2010/main" val="99698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659303" y="228239"/>
            <a:ext cx="5275942" cy="507999"/>
          </a:xfrm>
        </p:spPr>
        <p:txBody>
          <a:bodyPr>
            <a:normAutofit/>
          </a:bodyPr>
          <a:lstStyle>
            <a:lvl1pPr algn="l">
              <a:defRPr sz="2800" b="1">
                <a:solidFill>
                  <a:srgbClr val="A41835"/>
                </a:solidFill>
              </a:defRPr>
            </a:lvl1pPr>
          </a:lstStyle>
          <a:p>
            <a:r>
              <a:rPr lang="en-US" dirty="0"/>
              <a:t>Click to edit Master title style</a:t>
            </a:r>
          </a:p>
        </p:txBody>
      </p:sp>
      <p:pic>
        <p:nvPicPr>
          <p:cNvPr id="5" name="Picture 4"/>
          <p:cNvPicPr>
            <a:picLocks noChangeAspect="1"/>
          </p:cNvPicPr>
          <p:nvPr userDrawn="1"/>
        </p:nvPicPr>
        <p:blipFill>
          <a:blip r:embed="rId2"/>
          <a:stretch>
            <a:fillRect/>
          </a:stretch>
        </p:blipFill>
        <p:spPr>
          <a:xfrm>
            <a:off x="6350000" y="139996"/>
            <a:ext cx="2794000" cy="622300"/>
          </a:xfrm>
          <a:prstGeom prst="rect">
            <a:avLst/>
          </a:prstGeom>
        </p:spPr>
      </p:pic>
    </p:spTree>
    <p:extLst>
      <p:ext uri="{BB962C8B-B14F-4D97-AF65-F5344CB8AC3E}">
        <p14:creationId xmlns:p14="http://schemas.microsoft.com/office/powerpoint/2010/main" val="108471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2554-4279-2C44-B42B-91301598D4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24CEBB-E2BC-374C-A7A2-DAFEF9C243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842ED-2DA8-FF44-95F6-0D5083F2F2AC}"/>
              </a:ext>
            </a:extLst>
          </p:cNvPr>
          <p:cNvSpPr>
            <a:spLocks noGrp="1"/>
          </p:cNvSpPr>
          <p:nvPr>
            <p:ph type="dt" sz="half" idx="10"/>
          </p:nvPr>
        </p:nvSpPr>
        <p:spPr/>
        <p:txBody>
          <a:bodyPr/>
          <a:lstStyle/>
          <a:p>
            <a:fld id="{B49B3184-E74F-D443-A338-B32CD7E50749}" type="datetimeFigureOut">
              <a:rPr lang="en-US" smtClean="0"/>
              <a:t>2/28/24</a:t>
            </a:fld>
            <a:endParaRPr lang="en-US"/>
          </a:p>
        </p:txBody>
      </p:sp>
      <p:sp>
        <p:nvSpPr>
          <p:cNvPr id="5" name="Footer Placeholder 4">
            <a:extLst>
              <a:ext uri="{FF2B5EF4-FFF2-40B4-BE49-F238E27FC236}">
                <a16:creationId xmlns:a16="http://schemas.microsoft.com/office/drawing/2014/main" id="{D5C7BD81-04EE-6F41-AC8E-8807C1CA4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4142F-4F49-3749-8BBD-E005B57C1B6A}"/>
              </a:ext>
            </a:extLst>
          </p:cNvPr>
          <p:cNvSpPr>
            <a:spLocks noGrp="1"/>
          </p:cNvSpPr>
          <p:nvPr>
            <p:ph type="sldNum" sz="quarter" idx="12"/>
          </p:nvPr>
        </p:nvSpPr>
        <p:spPr/>
        <p:txBody>
          <a:bodyPr/>
          <a:lstStyle/>
          <a:p>
            <a:fld id="{09BF7D31-6F8D-334B-9A34-039E3AB64946}" type="slidenum">
              <a:rPr lang="en-US" smtClean="0"/>
              <a:t>‹#›</a:t>
            </a:fld>
            <a:endParaRPr lang="en-US"/>
          </a:p>
        </p:txBody>
      </p:sp>
      <p:pic>
        <p:nvPicPr>
          <p:cNvPr id="7" name="Picture 6">
            <a:extLst>
              <a:ext uri="{FF2B5EF4-FFF2-40B4-BE49-F238E27FC236}">
                <a16:creationId xmlns:a16="http://schemas.microsoft.com/office/drawing/2014/main" id="{DB958C90-DA4A-B843-A5B3-467EE1B427AD}"/>
              </a:ext>
            </a:extLst>
          </p:cNvPr>
          <p:cNvPicPr>
            <a:picLocks noChangeAspect="1"/>
          </p:cNvPicPr>
          <p:nvPr userDrawn="1"/>
        </p:nvPicPr>
        <p:blipFill>
          <a:blip r:embed="rId2"/>
          <a:stretch>
            <a:fillRect/>
          </a:stretch>
        </p:blipFill>
        <p:spPr>
          <a:xfrm>
            <a:off x="6350000" y="139996"/>
            <a:ext cx="2794000" cy="622300"/>
          </a:xfrm>
          <a:prstGeom prst="rect">
            <a:avLst/>
          </a:prstGeom>
        </p:spPr>
      </p:pic>
    </p:spTree>
    <p:extLst>
      <p:ext uri="{BB962C8B-B14F-4D97-AF65-F5344CB8AC3E}">
        <p14:creationId xmlns:p14="http://schemas.microsoft.com/office/powerpoint/2010/main" val="1073859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6350000" y="139996"/>
            <a:ext cx="2794000" cy="622300"/>
          </a:xfrm>
          <a:prstGeom prst="rect">
            <a:avLst/>
          </a:prstGeom>
        </p:spPr>
      </p:pic>
    </p:spTree>
    <p:extLst>
      <p:ext uri="{BB962C8B-B14F-4D97-AF65-F5344CB8AC3E}">
        <p14:creationId xmlns:p14="http://schemas.microsoft.com/office/powerpoint/2010/main" val="124922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3754-9718-2B48-94D4-4AB072C20CC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246704F-E735-DD44-8FD6-53A5C807058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A8537C-6673-5D42-82A9-09CD5A36211D}"/>
              </a:ext>
            </a:extLst>
          </p:cNvPr>
          <p:cNvSpPr>
            <a:spLocks noGrp="1"/>
          </p:cNvSpPr>
          <p:nvPr>
            <p:ph type="dt" sz="half" idx="10"/>
          </p:nvPr>
        </p:nvSpPr>
        <p:spPr/>
        <p:txBody>
          <a:bodyPr/>
          <a:lstStyle/>
          <a:p>
            <a:fld id="{68C2560D-EC28-3B41-86E8-18F1CE0113B4}" type="datetimeFigureOut">
              <a:rPr lang="en-US" smtClean="0"/>
              <a:pPr/>
              <a:t>2/28/24</a:t>
            </a:fld>
            <a:endParaRPr lang="en-US"/>
          </a:p>
        </p:txBody>
      </p:sp>
      <p:sp>
        <p:nvSpPr>
          <p:cNvPr id="5" name="Footer Placeholder 4">
            <a:extLst>
              <a:ext uri="{FF2B5EF4-FFF2-40B4-BE49-F238E27FC236}">
                <a16:creationId xmlns:a16="http://schemas.microsoft.com/office/drawing/2014/main" id="{BA29BC5F-4961-9C48-8D39-945C1BB70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3D5E2-C8DB-D348-AA69-A73E84C462D7}"/>
              </a:ext>
            </a:extLst>
          </p:cNvPr>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38465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A57B-5B61-BF47-B4C9-D96E777AC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543584-F9FC-B449-8ADB-7CE927688057}"/>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8F7482-0785-E248-B0A2-C22CBD9953DB}"/>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FD29C-BAB6-574E-B713-14C3474AAA20}"/>
              </a:ext>
            </a:extLst>
          </p:cNvPr>
          <p:cNvSpPr>
            <a:spLocks noGrp="1"/>
          </p:cNvSpPr>
          <p:nvPr>
            <p:ph type="dt" sz="half" idx="10"/>
          </p:nvPr>
        </p:nvSpPr>
        <p:spPr/>
        <p:txBody>
          <a:bodyPr/>
          <a:lstStyle/>
          <a:p>
            <a:fld id="{68C2560D-EC28-3B41-86E8-18F1CE0113B4}" type="datetimeFigureOut">
              <a:rPr lang="en-US" smtClean="0"/>
              <a:pPr/>
              <a:t>2/28/24</a:t>
            </a:fld>
            <a:endParaRPr lang="en-US"/>
          </a:p>
        </p:txBody>
      </p:sp>
      <p:sp>
        <p:nvSpPr>
          <p:cNvPr id="6" name="Footer Placeholder 5">
            <a:extLst>
              <a:ext uri="{FF2B5EF4-FFF2-40B4-BE49-F238E27FC236}">
                <a16:creationId xmlns:a16="http://schemas.microsoft.com/office/drawing/2014/main" id="{B27E73A2-9EBB-7D46-880C-A1B48348F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FCA01-01E4-E94A-899C-4B1E6E536518}"/>
              </a:ext>
            </a:extLst>
          </p:cNvPr>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07812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5952-8120-1B4A-A05A-E2363CD71CA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356560-D95E-A34F-9070-14DBBA4794B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B8AA3CC-C901-4843-B8EC-7CE0845DCBE4}"/>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07262F-98D8-CC40-B4AB-B1377543DD9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2F308B0-6E1C-7049-BEAB-31FC6EC4EAF4}"/>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E2B8F-C9DE-2E46-9706-EEB58DE03569}"/>
              </a:ext>
            </a:extLst>
          </p:cNvPr>
          <p:cNvSpPr>
            <a:spLocks noGrp="1"/>
          </p:cNvSpPr>
          <p:nvPr>
            <p:ph type="dt" sz="half" idx="10"/>
          </p:nvPr>
        </p:nvSpPr>
        <p:spPr/>
        <p:txBody>
          <a:bodyPr/>
          <a:lstStyle/>
          <a:p>
            <a:fld id="{68C2560D-EC28-3B41-86E8-18F1CE0113B4}" type="datetimeFigureOut">
              <a:rPr lang="en-US" smtClean="0"/>
              <a:pPr/>
              <a:t>2/28/24</a:t>
            </a:fld>
            <a:endParaRPr lang="en-US"/>
          </a:p>
        </p:txBody>
      </p:sp>
      <p:sp>
        <p:nvSpPr>
          <p:cNvPr id="8" name="Footer Placeholder 7">
            <a:extLst>
              <a:ext uri="{FF2B5EF4-FFF2-40B4-BE49-F238E27FC236}">
                <a16:creationId xmlns:a16="http://schemas.microsoft.com/office/drawing/2014/main" id="{038A0DDA-FBF0-0243-A0EE-A80288CBA8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D5781D-FEAF-6F49-8466-7597FA166814}"/>
              </a:ext>
            </a:extLst>
          </p:cNvPr>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3040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084B-297D-454D-B864-7793DAE15F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29276-851A-4041-9AA9-264B521EBFCB}"/>
              </a:ext>
            </a:extLst>
          </p:cNvPr>
          <p:cNvSpPr>
            <a:spLocks noGrp="1"/>
          </p:cNvSpPr>
          <p:nvPr>
            <p:ph type="dt" sz="half" idx="10"/>
          </p:nvPr>
        </p:nvSpPr>
        <p:spPr/>
        <p:txBody>
          <a:bodyPr/>
          <a:lstStyle/>
          <a:p>
            <a:fld id="{B49B3184-E74F-D443-A338-B32CD7E50749}" type="datetimeFigureOut">
              <a:rPr lang="en-US" smtClean="0"/>
              <a:t>2/28/24</a:t>
            </a:fld>
            <a:endParaRPr lang="en-US"/>
          </a:p>
        </p:txBody>
      </p:sp>
      <p:sp>
        <p:nvSpPr>
          <p:cNvPr id="4" name="Footer Placeholder 3">
            <a:extLst>
              <a:ext uri="{FF2B5EF4-FFF2-40B4-BE49-F238E27FC236}">
                <a16:creationId xmlns:a16="http://schemas.microsoft.com/office/drawing/2014/main" id="{3D87107D-1724-9942-815B-A1A76D8265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D188C5-464C-8A42-A92A-091BAA23D04C}"/>
              </a:ext>
            </a:extLst>
          </p:cNvPr>
          <p:cNvSpPr>
            <a:spLocks noGrp="1"/>
          </p:cNvSpPr>
          <p:nvPr>
            <p:ph type="sldNum" sz="quarter" idx="12"/>
          </p:nvPr>
        </p:nvSpPr>
        <p:spPr/>
        <p:txBody>
          <a:bodyPr/>
          <a:lstStyle/>
          <a:p>
            <a:fld id="{09BF7D31-6F8D-334B-9A34-039E3AB64946}" type="slidenum">
              <a:rPr lang="en-US" smtClean="0"/>
              <a:t>‹#›</a:t>
            </a:fld>
            <a:endParaRPr lang="en-US"/>
          </a:p>
        </p:txBody>
      </p:sp>
      <p:pic>
        <p:nvPicPr>
          <p:cNvPr id="6" name="Picture 5">
            <a:extLst>
              <a:ext uri="{FF2B5EF4-FFF2-40B4-BE49-F238E27FC236}">
                <a16:creationId xmlns:a16="http://schemas.microsoft.com/office/drawing/2014/main" id="{8090731F-B276-0440-90AE-A8737B1F52A9}"/>
              </a:ext>
            </a:extLst>
          </p:cNvPr>
          <p:cNvPicPr>
            <a:picLocks noChangeAspect="1"/>
          </p:cNvPicPr>
          <p:nvPr userDrawn="1"/>
        </p:nvPicPr>
        <p:blipFill>
          <a:blip r:embed="rId2"/>
          <a:stretch>
            <a:fillRect/>
          </a:stretch>
        </p:blipFill>
        <p:spPr>
          <a:xfrm>
            <a:off x="6350000" y="139996"/>
            <a:ext cx="2794000" cy="622300"/>
          </a:xfrm>
          <a:prstGeom prst="rect">
            <a:avLst/>
          </a:prstGeom>
        </p:spPr>
      </p:pic>
    </p:spTree>
    <p:extLst>
      <p:ext uri="{BB962C8B-B14F-4D97-AF65-F5344CB8AC3E}">
        <p14:creationId xmlns:p14="http://schemas.microsoft.com/office/powerpoint/2010/main" val="255783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87FA4-A584-E84F-85E9-D2C613477023}"/>
              </a:ext>
            </a:extLst>
          </p:cNvPr>
          <p:cNvSpPr>
            <a:spLocks noGrp="1"/>
          </p:cNvSpPr>
          <p:nvPr>
            <p:ph type="dt" sz="half" idx="10"/>
          </p:nvPr>
        </p:nvSpPr>
        <p:spPr/>
        <p:txBody>
          <a:bodyPr/>
          <a:lstStyle/>
          <a:p>
            <a:fld id="{B49B3184-E74F-D443-A338-B32CD7E50749}" type="datetimeFigureOut">
              <a:rPr lang="en-US" smtClean="0"/>
              <a:t>2/28/24</a:t>
            </a:fld>
            <a:endParaRPr lang="en-US"/>
          </a:p>
        </p:txBody>
      </p:sp>
      <p:sp>
        <p:nvSpPr>
          <p:cNvPr id="3" name="Footer Placeholder 2">
            <a:extLst>
              <a:ext uri="{FF2B5EF4-FFF2-40B4-BE49-F238E27FC236}">
                <a16:creationId xmlns:a16="http://schemas.microsoft.com/office/drawing/2014/main" id="{F14AFAFE-841B-6244-B713-0CC997D79D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B2F71F-456E-0944-BBB9-F1ACE0B1512D}"/>
              </a:ext>
            </a:extLst>
          </p:cNvPr>
          <p:cNvSpPr>
            <a:spLocks noGrp="1"/>
          </p:cNvSpPr>
          <p:nvPr>
            <p:ph type="sldNum" sz="quarter" idx="12"/>
          </p:nvPr>
        </p:nvSpPr>
        <p:spPr/>
        <p:txBody>
          <a:bodyPr/>
          <a:lstStyle/>
          <a:p>
            <a:fld id="{09BF7D31-6F8D-334B-9A34-039E3AB64946}" type="slidenum">
              <a:rPr lang="en-US" smtClean="0"/>
              <a:t>‹#›</a:t>
            </a:fld>
            <a:endParaRPr lang="en-US"/>
          </a:p>
        </p:txBody>
      </p:sp>
      <p:pic>
        <p:nvPicPr>
          <p:cNvPr id="5" name="Picture 4">
            <a:extLst>
              <a:ext uri="{FF2B5EF4-FFF2-40B4-BE49-F238E27FC236}">
                <a16:creationId xmlns:a16="http://schemas.microsoft.com/office/drawing/2014/main" id="{E8426768-CE68-DC45-9528-1E4334EE0861}"/>
              </a:ext>
            </a:extLst>
          </p:cNvPr>
          <p:cNvPicPr>
            <a:picLocks noChangeAspect="1"/>
          </p:cNvPicPr>
          <p:nvPr userDrawn="1"/>
        </p:nvPicPr>
        <p:blipFill>
          <a:blip r:embed="rId2"/>
          <a:stretch>
            <a:fillRect/>
          </a:stretch>
        </p:blipFill>
        <p:spPr>
          <a:xfrm>
            <a:off x="6350000" y="139996"/>
            <a:ext cx="2794000" cy="622300"/>
          </a:xfrm>
          <a:prstGeom prst="rect">
            <a:avLst/>
          </a:prstGeom>
        </p:spPr>
      </p:pic>
    </p:spTree>
    <p:extLst>
      <p:ext uri="{BB962C8B-B14F-4D97-AF65-F5344CB8AC3E}">
        <p14:creationId xmlns:p14="http://schemas.microsoft.com/office/powerpoint/2010/main" val="314743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5FD9-60EE-5442-B40F-07BED8F41DA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8A15094-17BD-6C4F-A1CC-47ED3AAAD2E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76EA38-C508-D54A-972D-B20CB7825D1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A824DAF-ABE6-B644-9176-9C2E2769D962}"/>
              </a:ext>
            </a:extLst>
          </p:cNvPr>
          <p:cNvSpPr>
            <a:spLocks noGrp="1"/>
          </p:cNvSpPr>
          <p:nvPr>
            <p:ph type="dt" sz="half" idx="10"/>
          </p:nvPr>
        </p:nvSpPr>
        <p:spPr/>
        <p:txBody>
          <a:bodyPr/>
          <a:lstStyle/>
          <a:p>
            <a:fld id="{68C2560D-EC28-3B41-86E8-18F1CE0113B4}" type="datetimeFigureOut">
              <a:rPr lang="en-US" smtClean="0"/>
              <a:pPr/>
              <a:t>2/28/24</a:t>
            </a:fld>
            <a:endParaRPr lang="en-US"/>
          </a:p>
        </p:txBody>
      </p:sp>
      <p:sp>
        <p:nvSpPr>
          <p:cNvPr id="6" name="Footer Placeholder 5">
            <a:extLst>
              <a:ext uri="{FF2B5EF4-FFF2-40B4-BE49-F238E27FC236}">
                <a16:creationId xmlns:a16="http://schemas.microsoft.com/office/drawing/2014/main" id="{FFEC0831-FAC1-EF44-BB99-5756E419C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8F275-D363-5D49-B203-0E968C34F609}"/>
              </a:ext>
            </a:extLst>
          </p:cNvPr>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427351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97D4-2575-5945-B0F4-B34BB6CB1B5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B50C989-8367-3E4F-98E8-09145628DE7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C6BA884-1205-8944-BE43-C3BE64231E0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787283F-5837-2849-97CB-341FF93CFBC9}"/>
              </a:ext>
            </a:extLst>
          </p:cNvPr>
          <p:cNvSpPr>
            <a:spLocks noGrp="1"/>
          </p:cNvSpPr>
          <p:nvPr>
            <p:ph type="dt" sz="half" idx="10"/>
          </p:nvPr>
        </p:nvSpPr>
        <p:spPr/>
        <p:txBody>
          <a:bodyPr/>
          <a:lstStyle/>
          <a:p>
            <a:fld id="{B49B3184-E74F-D443-A338-B32CD7E50749}" type="datetimeFigureOut">
              <a:rPr lang="en-US" smtClean="0"/>
              <a:t>2/28/24</a:t>
            </a:fld>
            <a:endParaRPr lang="en-US"/>
          </a:p>
        </p:txBody>
      </p:sp>
      <p:sp>
        <p:nvSpPr>
          <p:cNvPr id="6" name="Footer Placeholder 5">
            <a:extLst>
              <a:ext uri="{FF2B5EF4-FFF2-40B4-BE49-F238E27FC236}">
                <a16:creationId xmlns:a16="http://schemas.microsoft.com/office/drawing/2014/main" id="{935E9863-0D73-4A42-BF5D-21B246B7D3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F34D4-018F-0E4C-8BA7-2981470B4C2C}"/>
              </a:ext>
            </a:extLst>
          </p:cNvPr>
          <p:cNvSpPr>
            <a:spLocks noGrp="1"/>
          </p:cNvSpPr>
          <p:nvPr>
            <p:ph type="sldNum" sz="quarter" idx="12"/>
          </p:nvPr>
        </p:nvSpPr>
        <p:spPr/>
        <p:txBody>
          <a:bodyPr/>
          <a:lstStyle/>
          <a:p>
            <a:fld id="{09BF7D31-6F8D-334B-9A34-039E3AB64946}" type="slidenum">
              <a:rPr lang="en-US" smtClean="0"/>
              <a:t>‹#›</a:t>
            </a:fld>
            <a:endParaRPr lang="en-US"/>
          </a:p>
        </p:txBody>
      </p:sp>
      <p:pic>
        <p:nvPicPr>
          <p:cNvPr id="8" name="Picture 7">
            <a:extLst>
              <a:ext uri="{FF2B5EF4-FFF2-40B4-BE49-F238E27FC236}">
                <a16:creationId xmlns:a16="http://schemas.microsoft.com/office/drawing/2014/main" id="{AF64435A-9A2D-484B-AC2C-772FD7661960}"/>
              </a:ext>
            </a:extLst>
          </p:cNvPr>
          <p:cNvPicPr>
            <a:picLocks noChangeAspect="1"/>
          </p:cNvPicPr>
          <p:nvPr userDrawn="1"/>
        </p:nvPicPr>
        <p:blipFill>
          <a:blip r:embed="rId2"/>
          <a:stretch>
            <a:fillRect/>
          </a:stretch>
        </p:blipFill>
        <p:spPr>
          <a:xfrm>
            <a:off x="6350000" y="139996"/>
            <a:ext cx="2794000" cy="622300"/>
          </a:xfrm>
          <a:prstGeom prst="rect">
            <a:avLst/>
          </a:prstGeom>
        </p:spPr>
      </p:pic>
    </p:spTree>
    <p:extLst>
      <p:ext uri="{BB962C8B-B14F-4D97-AF65-F5344CB8AC3E}">
        <p14:creationId xmlns:p14="http://schemas.microsoft.com/office/powerpoint/2010/main" val="363933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2478D0-BEC4-7943-81F1-E4E3CC88CB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3814EE-A3B5-DE4E-8E1D-5042964BD77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84891-EC93-E241-BD90-5AC381355A1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8C2560D-EC28-3B41-86E8-18F1CE0113B4}" type="datetimeFigureOut">
              <a:rPr lang="en-US" smtClean="0"/>
              <a:pPr/>
              <a:t>2/28/24</a:t>
            </a:fld>
            <a:endParaRPr lang="en-US"/>
          </a:p>
        </p:txBody>
      </p:sp>
      <p:sp>
        <p:nvSpPr>
          <p:cNvPr id="5" name="Footer Placeholder 4">
            <a:extLst>
              <a:ext uri="{FF2B5EF4-FFF2-40B4-BE49-F238E27FC236}">
                <a16:creationId xmlns:a16="http://schemas.microsoft.com/office/drawing/2014/main" id="{685AB8C1-75BE-FC44-ADDE-263535190F5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F7FFD8-8D72-0042-8015-2D3EDC3E82F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4237039845"/>
      </p:ext>
    </p:extLst>
  </p:cSld>
  <p:clrMap bg1="lt1" tx1="dk1" bg2="lt2" tx2="dk2" accent1="accent1" accent2="accent2" accent3="accent3" accent4="accent4" accent5="accent5" accent6="accent6" hlink="hlink" folHlink="folHlink"/>
  <p:sldLayoutIdLst>
    <p:sldLayoutId id="2147493537" r:id="rId1"/>
    <p:sldLayoutId id="2147493538" r:id="rId2"/>
    <p:sldLayoutId id="2147493539" r:id="rId3"/>
    <p:sldLayoutId id="2147493540" r:id="rId4"/>
    <p:sldLayoutId id="2147493541" r:id="rId5"/>
    <p:sldLayoutId id="2147493542" r:id="rId6"/>
    <p:sldLayoutId id="2147493543" r:id="rId7"/>
    <p:sldLayoutId id="2147493544" r:id="rId8"/>
    <p:sldLayoutId id="2147493545" r:id="rId9"/>
    <p:sldLayoutId id="2147493546" r:id="rId10"/>
    <p:sldLayoutId id="2147493547" r:id="rId11"/>
    <p:sldLayoutId id="2147493548" r:id="rId12"/>
    <p:sldLayoutId id="2147493549" r:id="rId13"/>
    <p:sldLayoutId id="2147493482" r:id="rId14"/>
    <p:sldLayoutId id="2147493477" r:id="rId15"/>
    <p:sldLayoutId id="2147493457" r:id="rId16"/>
    <p:sldLayoutId id="2147493480" r:id="rId17"/>
    <p:sldLayoutId id="2147493481" r:id="rId18"/>
    <p:sldLayoutId id="2147493461" r:id="rId19"/>
    <p:sldLayoutId id="2147493462"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scode.house.gov/browse.xhtml;jsessionid=114A3287C7B3359E597506A31FC855B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ksandrik@willamette.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7010-E22B-DC43-BBD6-80D2F2068490}"/>
              </a:ext>
            </a:extLst>
          </p:cNvPr>
          <p:cNvSpPr>
            <a:spLocks noGrp="1"/>
          </p:cNvSpPr>
          <p:nvPr>
            <p:ph type="ctrTitle"/>
          </p:nvPr>
        </p:nvSpPr>
        <p:spPr>
          <a:xfrm>
            <a:off x="457200" y="1384918"/>
            <a:ext cx="8100181" cy="2539012"/>
          </a:xfrm>
        </p:spPr>
        <p:txBody>
          <a:bodyPr>
            <a:normAutofit/>
          </a:bodyPr>
          <a:lstStyle/>
          <a:p>
            <a:pPr algn="ctr"/>
            <a:br>
              <a:rPr lang="en-US" sz="3200" dirty="0">
                <a:latin typeface="Garamond" panose="02020404030301010803" pitchFamily="18" charset="0"/>
                <a:cs typeface="Times New Roman" panose="02020603050405020304" pitchFamily="18" charset="0"/>
              </a:rPr>
            </a:br>
            <a:r>
              <a:rPr lang="en-US" sz="3200" cap="small" dirty="0">
                <a:latin typeface="Garamond" panose="02020404030301010803" pitchFamily="18" charset="0"/>
              </a:rPr>
              <a:t>Lessons Learned: </a:t>
            </a:r>
            <a:r>
              <a:rPr lang="en-US" cap="small" dirty="0">
                <a:latin typeface="Garamond" panose="02020404030301010803" pitchFamily="18" charset="0"/>
              </a:rPr>
              <a:t>Securing Innovation in Public-Private Partnership Agreements</a:t>
            </a:r>
            <a:endParaRPr lang="en-US" sz="3200" dirty="0">
              <a:latin typeface="Garamond" panose="02020404030301010803"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9BF4BDF-7BED-EA45-8317-ECC17B738420}"/>
              </a:ext>
            </a:extLst>
          </p:cNvPr>
          <p:cNvSpPr>
            <a:spLocks noGrp="1"/>
          </p:cNvSpPr>
          <p:nvPr>
            <p:ph type="subTitle" idx="1"/>
          </p:nvPr>
        </p:nvSpPr>
        <p:spPr>
          <a:xfrm>
            <a:off x="457200" y="4483223"/>
            <a:ext cx="6400800" cy="478849"/>
          </a:xfrm>
        </p:spPr>
        <p:txBody>
          <a:bodyPr>
            <a:normAutofit/>
          </a:bodyPr>
          <a:lstStyle/>
          <a:p>
            <a:r>
              <a:rPr lang="en-US" b="1" dirty="0">
                <a:latin typeface="Garamond" panose="02020404030301010803" pitchFamily="18" charset="0"/>
                <a:cs typeface="Times New Roman" panose="02020603050405020304" pitchFamily="18" charset="0"/>
              </a:rPr>
              <a:t>Karen Sandrik</a:t>
            </a:r>
            <a:r>
              <a:rPr lang="en-US" dirty="0">
                <a:latin typeface="Garamond" panose="02020404030301010803" pitchFamily="18" charset="0"/>
                <a:cs typeface="Times New Roman" panose="02020603050405020304" pitchFamily="18" charset="0"/>
              </a:rPr>
              <a:t>, Willamette University College of Law</a:t>
            </a:r>
          </a:p>
        </p:txBody>
      </p:sp>
    </p:spTree>
    <p:extLst>
      <p:ext uri="{BB962C8B-B14F-4D97-AF65-F5344CB8AC3E}">
        <p14:creationId xmlns:p14="http://schemas.microsoft.com/office/powerpoint/2010/main" val="196483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9511-F6A1-DCAF-8BB2-54995736D4B5}"/>
              </a:ext>
            </a:extLst>
          </p:cNvPr>
          <p:cNvSpPr>
            <a:spLocks noGrp="1"/>
          </p:cNvSpPr>
          <p:nvPr>
            <p:ph type="title"/>
          </p:nvPr>
        </p:nvSpPr>
        <p:spPr>
          <a:xfrm>
            <a:off x="628650" y="273844"/>
            <a:ext cx="7886700" cy="730497"/>
          </a:xfrm>
        </p:spPr>
        <p:txBody>
          <a:bodyPr>
            <a:normAutofit/>
          </a:bodyPr>
          <a:lstStyle/>
          <a:p>
            <a:r>
              <a:rPr lang="en-US" dirty="0">
                <a:latin typeface="Garamond" panose="02020404030301010803" pitchFamily="18" charset="0"/>
              </a:rPr>
              <a:t>Vaccine Agreement -- Objective</a:t>
            </a:r>
          </a:p>
        </p:txBody>
      </p:sp>
      <p:sp>
        <p:nvSpPr>
          <p:cNvPr id="3" name="Content Placeholder 2">
            <a:extLst>
              <a:ext uri="{FF2B5EF4-FFF2-40B4-BE49-F238E27FC236}">
                <a16:creationId xmlns:a16="http://schemas.microsoft.com/office/drawing/2014/main" id="{D9A1CE2D-3FC9-A1D6-A915-E0F1F8402683}"/>
              </a:ext>
            </a:extLst>
          </p:cNvPr>
          <p:cNvSpPr>
            <a:spLocks noGrp="1"/>
          </p:cNvSpPr>
          <p:nvPr>
            <p:ph idx="1"/>
          </p:nvPr>
        </p:nvSpPr>
        <p:spPr>
          <a:xfrm>
            <a:off x="628650" y="1154243"/>
            <a:ext cx="7886700" cy="3478480"/>
          </a:xfrm>
        </p:spPr>
        <p:txBody>
          <a:bodyPr>
            <a:noAutofit/>
          </a:bodyPr>
          <a:lstStyle/>
          <a:p>
            <a:pPr marL="0" indent="0">
              <a:buNone/>
            </a:pPr>
            <a:r>
              <a:rPr lang="en-US" sz="2500" dirty="0">
                <a:latin typeface="Garamond" panose="02020404030301010803" pitchFamily="18" charset="0"/>
              </a:rPr>
              <a:t>“Moderna’s Regulatory Affairs group, in close collaboration with BARDA, will work to draft a comprehensive regulatory master plan to guide the preclinical, CMC and clinical development of mRNA within the first 90 days of the contract. An original investigational new drug application (IND) will be filed with the United States Food and Drug Administration (FDA) to support the clinical development of the Moderna product from Phase 2 onwards.”</a:t>
            </a:r>
          </a:p>
          <a:p>
            <a:endParaRPr lang="en-US" sz="2500" dirty="0">
              <a:latin typeface="Garamond" panose="02020404030301010803" pitchFamily="18" charset="0"/>
            </a:endParaRPr>
          </a:p>
          <a:p>
            <a:pPr marL="0" indent="0">
              <a:buNone/>
            </a:pPr>
            <a:endParaRPr lang="en-US" sz="2500" dirty="0">
              <a:latin typeface="Garamond" panose="02020404030301010803" pitchFamily="18" charset="0"/>
            </a:endParaRPr>
          </a:p>
        </p:txBody>
      </p:sp>
    </p:spTree>
    <p:extLst>
      <p:ext uri="{BB962C8B-B14F-4D97-AF65-F5344CB8AC3E}">
        <p14:creationId xmlns:p14="http://schemas.microsoft.com/office/powerpoint/2010/main" val="137992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2B96-A142-FCDE-8E4D-F513BFFEC87A}"/>
              </a:ext>
            </a:extLst>
          </p:cNvPr>
          <p:cNvSpPr>
            <a:spLocks noGrp="1"/>
          </p:cNvSpPr>
          <p:nvPr>
            <p:ph type="title"/>
          </p:nvPr>
        </p:nvSpPr>
        <p:spPr>
          <a:xfrm>
            <a:off x="628650" y="273844"/>
            <a:ext cx="7886700" cy="760477"/>
          </a:xfrm>
        </p:spPr>
        <p:txBody>
          <a:bodyPr/>
          <a:lstStyle/>
          <a:p>
            <a:r>
              <a:rPr lang="en-US" sz="3200" dirty="0">
                <a:latin typeface="Garamond" panose="02020404030301010803" pitchFamily="18" charset="0"/>
              </a:rPr>
              <a:t>Vaccine Agreement -- IP</a:t>
            </a:r>
            <a:endParaRPr lang="en-US" dirty="0">
              <a:latin typeface="Garamond" panose="02020404030301010803" pitchFamily="18" charset="0"/>
            </a:endParaRPr>
          </a:p>
        </p:txBody>
      </p:sp>
      <p:sp>
        <p:nvSpPr>
          <p:cNvPr id="3" name="Content Placeholder 2">
            <a:extLst>
              <a:ext uri="{FF2B5EF4-FFF2-40B4-BE49-F238E27FC236}">
                <a16:creationId xmlns:a16="http://schemas.microsoft.com/office/drawing/2014/main" id="{DBEAA203-DFE3-27F7-4E74-14F8D9FE6CC8}"/>
              </a:ext>
            </a:extLst>
          </p:cNvPr>
          <p:cNvSpPr>
            <a:spLocks noGrp="1"/>
          </p:cNvSpPr>
          <p:nvPr>
            <p:ph idx="1"/>
          </p:nvPr>
        </p:nvSpPr>
        <p:spPr>
          <a:xfrm>
            <a:off x="628650" y="1603947"/>
            <a:ext cx="7886700" cy="3028775"/>
          </a:xfrm>
        </p:spPr>
        <p:txBody>
          <a:bodyPr>
            <a:noAutofit/>
          </a:bodyPr>
          <a:lstStyle/>
          <a:p>
            <a:pPr marL="0" indent="0">
              <a:buNone/>
            </a:pPr>
            <a:r>
              <a:rPr lang="en-US" sz="2500" dirty="0">
                <a:latin typeface="Garamond" panose="02020404030301010803" pitchFamily="18" charset="0"/>
              </a:rPr>
              <a:t>The parties’ rights to subject inventions developed during performance of this contract will be governed by the terms of FAR Clause 52.227-11 </a:t>
            </a:r>
          </a:p>
          <a:p>
            <a:pPr marL="0" indent="0">
              <a:buNone/>
            </a:pPr>
            <a:endParaRPr lang="en-US" sz="2500" dirty="0">
              <a:latin typeface="Garamond" panose="02020404030301010803" pitchFamily="18" charset="0"/>
            </a:endParaRPr>
          </a:p>
        </p:txBody>
      </p:sp>
    </p:spTree>
    <p:extLst>
      <p:ext uri="{BB962C8B-B14F-4D97-AF65-F5344CB8AC3E}">
        <p14:creationId xmlns:p14="http://schemas.microsoft.com/office/powerpoint/2010/main" val="73066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D753-1C96-8CBE-01FA-F517C4FB2399}"/>
              </a:ext>
            </a:extLst>
          </p:cNvPr>
          <p:cNvSpPr>
            <a:spLocks noGrp="1"/>
          </p:cNvSpPr>
          <p:nvPr>
            <p:ph type="title"/>
          </p:nvPr>
        </p:nvSpPr>
        <p:spPr/>
        <p:txBody>
          <a:bodyPr>
            <a:normAutofit/>
          </a:bodyPr>
          <a:lstStyle/>
          <a:p>
            <a:r>
              <a:rPr lang="en-US" dirty="0">
                <a:latin typeface="Garamond" panose="02020404030301010803" pitchFamily="18" charset="0"/>
              </a:rPr>
              <a:t>Vaccine Agreement -- IP</a:t>
            </a:r>
          </a:p>
        </p:txBody>
      </p:sp>
      <p:sp>
        <p:nvSpPr>
          <p:cNvPr id="3" name="Content Placeholder 2">
            <a:extLst>
              <a:ext uri="{FF2B5EF4-FFF2-40B4-BE49-F238E27FC236}">
                <a16:creationId xmlns:a16="http://schemas.microsoft.com/office/drawing/2014/main" id="{DA156580-AB36-2805-D10D-85BB94BC5073}"/>
              </a:ext>
            </a:extLst>
          </p:cNvPr>
          <p:cNvSpPr>
            <a:spLocks noGrp="1"/>
          </p:cNvSpPr>
          <p:nvPr>
            <p:ph idx="1"/>
          </p:nvPr>
        </p:nvSpPr>
        <p:spPr/>
        <p:txBody>
          <a:bodyPr>
            <a:noAutofit/>
          </a:bodyPr>
          <a:lstStyle/>
          <a:p>
            <a:pPr marL="0" indent="0">
              <a:buNone/>
            </a:pPr>
            <a:r>
              <a:rPr lang="en-US" sz="2300" b="1" dirty="0">
                <a:latin typeface="Garamond" panose="02020404030301010803" pitchFamily="18" charset="0"/>
              </a:rPr>
              <a:t>52.227-11 Patent Rights-Ownership by the Contractor.</a:t>
            </a:r>
            <a:endParaRPr lang="en-US" sz="2300" dirty="0">
              <a:latin typeface="Garamond" panose="02020404030301010803" pitchFamily="18" charset="0"/>
            </a:endParaRPr>
          </a:p>
          <a:p>
            <a:pPr marL="0" indent="0">
              <a:buNone/>
            </a:pPr>
            <a:r>
              <a:rPr lang="en-US" sz="2300" i="1" dirty="0">
                <a:latin typeface="Garamond" panose="02020404030301010803" pitchFamily="18" charset="0"/>
              </a:rPr>
              <a:t>Ownership</a:t>
            </a:r>
            <a:r>
              <a:rPr lang="en-US" sz="2300" dirty="0">
                <a:latin typeface="Garamond" panose="02020404030301010803" pitchFamily="18" charset="0"/>
              </a:rPr>
              <a:t>. The Contractor may retain ownership of each subject invention throughout the world in accordance with the provisions of this clause.</a:t>
            </a:r>
          </a:p>
          <a:p>
            <a:pPr marL="0" indent="0">
              <a:buNone/>
            </a:pPr>
            <a:r>
              <a:rPr lang="en-US" sz="2300" i="1" dirty="0">
                <a:latin typeface="Garamond" panose="02020404030301010803" pitchFamily="18" charset="0"/>
              </a:rPr>
              <a:t>License.</a:t>
            </a:r>
            <a:r>
              <a:rPr lang="en-US" sz="2300" dirty="0">
                <a:latin typeface="Garamond" panose="02020404030301010803" pitchFamily="18" charset="0"/>
              </a:rPr>
              <a:t> If the Contractor retains ownership of any subject invention, the Government shall have a nonexclusive, nontransferable, irrevocable, paid-up license to practice, or have practiced for or on its behalf, the subject invention throughout the world.</a:t>
            </a:r>
          </a:p>
          <a:p>
            <a:endParaRPr lang="en-US" sz="2300" dirty="0">
              <a:latin typeface="Garamond" panose="02020404030301010803" pitchFamily="18" charset="0"/>
            </a:endParaRPr>
          </a:p>
          <a:p>
            <a:pPr marL="0" indent="0">
              <a:buNone/>
            </a:pPr>
            <a:endParaRPr lang="en-US" sz="2300" dirty="0">
              <a:latin typeface="Garamond" panose="02020404030301010803" pitchFamily="18" charset="0"/>
            </a:endParaRPr>
          </a:p>
        </p:txBody>
      </p:sp>
    </p:spTree>
    <p:extLst>
      <p:ext uri="{BB962C8B-B14F-4D97-AF65-F5344CB8AC3E}">
        <p14:creationId xmlns:p14="http://schemas.microsoft.com/office/powerpoint/2010/main" val="347382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735D-450C-1165-17F0-0FFAC2880BCB}"/>
              </a:ext>
            </a:extLst>
          </p:cNvPr>
          <p:cNvSpPr>
            <a:spLocks noGrp="1"/>
          </p:cNvSpPr>
          <p:nvPr>
            <p:ph type="title"/>
          </p:nvPr>
        </p:nvSpPr>
        <p:spPr>
          <a:xfrm>
            <a:off x="628650" y="273844"/>
            <a:ext cx="7886700" cy="779101"/>
          </a:xfrm>
        </p:spPr>
        <p:txBody>
          <a:bodyPr>
            <a:normAutofit/>
          </a:bodyPr>
          <a:lstStyle/>
          <a:p>
            <a:r>
              <a:rPr lang="en-US" dirty="0">
                <a:latin typeface="Garamond" panose="02020404030301010803" pitchFamily="18" charset="0"/>
              </a:rPr>
              <a:t>Vaccine Agreement -- Reporting</a:t>
            </a:r>
          </a:p>
        </p:txBody>
      </p:sp>
      <p:sp>
        <p:nvSpPr>
          <p:cNvPr id="3" name="Content Placeholder 2">
            <a:extLst>
              <a:ext uri="{FF2B5EF4-FFF2-40B4-BE49-F238E27FC236}">
                <a16:creationId xmlns:a16="http://schemas.microsoft.com/office/drawing/2014/main" id="{10D1B3D6-1B41-B7EE-037E-989E0B6C3899}"/>
              </a:ext>
            </a:extLst>
          </p:cNvPr>
          <p:cNvSpPr>
            <a:spLocks noGrp="1"/>
          </p:cNvSpPr>
          <p:nvPr>
            <p:ph idx="1"/>
          </p:nvPr>
        </p:nvSpPr>
        <p:spPr>
          <a:xfrm>
            <a:off x="628650" y="1052944"/>
            <a:ext cx="7886700" cy="3816711"/>
          </a:xfrm>
        </p:spPr>
        <p:txBody>
          <a:bodyPr>
            <a:noAutofit/>
          </a:bodyPr>
          <a:lstStyle/>
          <a:p>
            <a:r>
              <a:rPr lang="en-US" i="1" dirty="0">
                <a:latin typeface="Garamond" panose="02020404030301010803" pitchFamily="18" charset="0"/>
              </a:rPr>
              <a:t>Contractor’s obligations. </a:t>
            </a:r>
            <a:r>
              <a:rPr lang="en-US" dirty="0">
                <a:latin typeface="Garamond" panose="02020404030301010803" pitchFamily="18" charset="0"/>
              </a:rPr>
              <a:t>The Contractor shall disclose in writing each subject invention to the Contracting Officer within 2 months after the inventor discloses it in writing to Contractor personnel responsible for patent matters. The disclosure shall identify the inventor(s) and this contract under which the subject invention was made. It shall be sufficiently complete in technical detail to convey a clear understanding of the subject invention. The disclosure shall also identify any publication, on sale (</a:t>
            </a:r>
            <a:r>
              <a:rPr lang="en-US" i="1" dirty="0">
                <a:latin typeface="Garamond" panose="02020404030301010803" pitchFamily="18" charset="0"/>
              </a:rPr>
              <a:t>i.e.</a:t>
            </a:r>
            <a:r>
              <a:rPr lang="en-US" dirty="0">
                <a:latin typeface="Garamond" panose="02020404030301010803" pitchFamily="18" charset="0"/>
              </a:rPr>
              <a:t>, sale or offer for sale), or public use of the subject invention, or whether a manuscript describing the subject invention has been submitted for publication and, if so, whether it has been accepted for publication. In addition, after disclosure to the agency, the Contractor shall promptly notify the Contracting Officer of the acceptance of any manuscript. </a:t>
            </a:r>
          </a:p>
        </p:txBody>
      </p:sp>
    </p:spTree>
    <p:extLst>
      <p:ext uri="{BB962C8B-B14F-4D97-AF65-F5344CB8AC3E}">
        <p14:creationId xmlns:p14="http://schemas.microsoft.com/office/powerpoint/2010/main" val="162461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2541B-0FAC-5767-CB52-7386D5A059DB}"/>
              </a:ext>
            </a:extLst>
          </p:cNvPr>
          <p:cNvSpPr>
            <a:spLocks noGrp="1"/>
          </p:cNvSpPr>
          <p:nvPr>
            <p:ph type="title"/>
          </p:nvPr>
        </p:nvSpPr>
        <p:spPr>
          <a:xfrm>
            <a:off x="539646" y="273844"/>
            <a:ext cx="7975704" cy="557429"/>
          </a:xfrm>
        </p:spPr>
        <p:txBody>
          <a:bodyPr>
            <a:normAutofit/>
          </a:bodyPr>
          <a:lstStyle/>
          <a:p>
            <a:r>
              <a:rPr lang="en-US" dirty="0">
                <a:latin typeface="Garamond" panose="02020404030301010803" pitchFamily="18" charset="0"/>
              </a:rPr>
              <a:t>Vaccine Agreement - Disputes</a:t>
            </a:r>
          </a:p>
        </p:txBody>
      </p:sp>
      <p:sp>
        <p:nvSpPr>
          <p:cNvPr id="3" name="Content Placeholder 2">
            <a:extLst>
              <a:ext uri="{FF2B5EF4-FFF2-40B4-BE49-F238E27FC236}">
                <a16:creationId xmlns:a16="http://schemas.microsoft.com/office/drawing/2014/main" id="{4F04AAD3-32E7-3105-EF15-94190CCBCC32}"/>
              </a:ext>
            </a:extLst>
          </p:cNvPr>
          <p:cNvSpPr>
            <a:spLocks noGrp="1"/>
          </p:cNvSpPr>
          <p:nvPr>
            <p:ph idx="1"/>
          </p:nvPr>
        </p:nvSpPr>
        <p:spPr>
          <a:xfrm>
            <a:off x="539646" y="1166190"/>
            <a:ext cx="8299554" cy="3703465"/>
          </a:xfrm>
        </p:spPr>
        <p:txBody>
          <a:bodyPr>
            <a:normAutofit/>
          </a:bodyPr>
          <a:lstStyle/>
          <a:p>
            <a:pPr marL="0" indent="0">
              <a:buNone/>
            </a:pPr>
            <a:r>
              <a:rPr lang="en-US" dirty="0">
                <a:latin typeface="Garamond" panose="02020404030301010803" pitchFamily="18" charset="0"/>
              </a:rPr>
              <a:t> . . . All disputes arising under or relating to this contract shall be resolved under this clause.</a:t>
            </a:r>
          </a:p>
          <a:p>
            <a:pPr marL="0" indent="0">
              <a:buNone/>
            </a:pPr>
            <a:r>
              <a:rPr lang="en-US" dirty="0">
                <a:latin typeface="Garamond" panose="02020404030301010803" pitchFamily="18" charset="0"/>
              </a:rPr>
              <a:t>"Claim," as used in this clause, means a written demand or written assertion by one of the contracting parties seeking, as a matter of right, the payment of money in a sum certain, the adjustment or interpretation of contract terms, or other relief arising under or relating to this contract. However, a written demand or written assertion by the Contractor seeking the payment of money exceeding $100,000 is not a claim under </a:t>
            </a:r>
            <a:r>
              <a:rPr lang="en-US" dirty="0">
                <a:latin typeface="Garamond" panose="02020404030301010803" pitchFamily="18" charset="0"/>
                <a:hlinkClick r:id="rId3"/>
              </a:rPr>
              <a:t>41 U.S.C chapter 71</a:t>
            </a:r>
            <a:r>
              <a:rPr lang="en-US" dirty="0">
                <a:latin typeface="Garamond" panose="02020404030301010803" pitchFamily="18" charset="0"/>
              </a:rPr>
              <a:t> until certified. . . .</a:t>
            </a:r>
          </a:p>
          <a:p>
            <a:pPr marL="0" indent="0">
              <a:buNone/>
            </a:pPr>
            <a:r>
              <a:rPr lang="en-US" dirty="0">
                <a:latin typeface="Garamond" panose="02020404030301010803" pitchFamily="18" charset="0"/>
              </a:rPr>
              <a:t>A claim by the Contractor shall be made in writing and, unless otherwise stated in this contract, submitted within 6 years after accrual of the claim to the Contracting Officer for a written decision. . . .</a:t>
            </a:r>
          </a:p>
        </p:txBody>
      </p:sp>
    </p:spTree>
    <p:extLst>
      <p:ext uri="{BB962C8B-B14F-4D97-AF65-F5344CB8AC3E}">
        <p14:creationId xmlns:p14="http://schemas.microsoft.com/office/powerpoint/2010/main" val="8192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67EF-C7EB-4E07-129E-B3611DEBD874}"/>
              </a:ext>
            </a:extLst>
          </p:cNvPr>
          <p:cNvSpPr>
            <a:spLocks noGrp="1"/>
          </p:cNvSpPr>
          <p:nvPr>
            <p:ph type="title"/>
          </p:nvPr>
        </p:nvSpPr>
        <p:spPr>
          <a:xfrm>
            <a:off x="628650" y="273844"/>
            <a:ext cx="7886700" cy="715507"/>
          </a:xfrm>
        </p:spPr>
        <p:txBody>
          <a:bodyPr/>
          <a:lstStyle/>
          <a:p>
            <a:pPr lvl="0"/>
            <a:r>
              <a:rPr lang="en-US" dirty="0">
                <a:latin typeface="Garamond" panose="02020404030301010803" pitchFamily="18" charset="0"/>
              </a:rPr>
              <a:t>The Breakdown </a:t>
            </a:r>
          </a:p>
        </p:txBody>
      </p:sp>
      <p:sp>
        <p:nvSpPr>
          <p:cNvPr id="3" name="Content Placeholder 2">
            <a:extLst>
              <a:ext uri="{FF2B5EF4-FFF2-40B4-BE49-F238E27FC236}">
                <a16:creationId xmlns:a16="http://schemas.microsoft.com/office/drawing/2014/main" id="{B7C40579-6835-BEBB-B912-2D646F52BB7D}"/>
              </a:ext>
            </a:extLst>
          </p:cNvPr>
          <p:cNvSpPr>
            <a:spLocks noGrp="1"/>
          </p:cNvSpPr>
          <p:nvPr>
            <p:ph idx="1"/>
          </p:nvPr>
        </p:nvSpPr>
        <p:spPr>
          <a:xfrm>
            <a:off x="628650" y="1108364"/>
            <a:ext cx="8185566" cy="3761292"/>
          </a:xfrm>
        </p:spPr>
        <p:txBody>
          <a:bodyPr>
            <a:noAutofit/>
          </a:bodyPr>
          <a:lstStyle/>
          <a:p>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May 29, 2020: NIH Director Francis Collins: the NIH “has some particular stake in the intellectual property . . .”</a:t>
            </a:r>
          </a:p>
          <a:p>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Early June 2020, pending scientific article identifying that NIAID and NIH-affiliated scientists had filed for a provisional patent application that covered the innovation described in the article, one they titled “2019-nCoV vaccine.” Paper: 	</a:t>
            </a:r>
          </a:p>
          <a:p>
            <a:pPr marL="342900" lvl="1" indent="0">
              <a:buNone/>
            </a:pPr>
            <a:r>
              <a:rPr lang="en-US" dirty="0">
                <a:effectLst/>
                <a:latin typeface="Garamond" panose="02020404030301010803" pitchFamily="18" charset="0"/>
                <a:ea typeface="Times New Roman" panose="02020603050405020304" pitchFamily="18" charset="0"/>
                <a:cs typeface="Times New Roman" panose="02020603050405020304" pitchFamily="18" charset="0"/>
              </a:rPr>
              <a:t>- Moderna and U.S. Gov’t -- equal contribution to this study</a:t>
            </a:r>
            <a:r>
              <a:rPr lang="en-US" dirty="0">
                <a:effectLst/>
                <a:latin typeface="Garamond" panose="02020404030301010803" pitchFamily="18" charset="0"/>
                <a:cs typeface="Times New Roman" panose="02020603050405020304" pitchFamily="18" charset="0"/>
              </a:rPr>
              <a:t> </a:t>
            </a:r>
          </a:p>
          <a:p>
            <a:r>
              <a:rPr lang="en-US" sz="1800" dirty="0">
                <a:effectLst/>
                <a:latin typeface="Garamond" panose="02020404030301010803" pitchFamily="18" charset="0"/>
                <a:cs typeface="Times New Roman" panose="02020603050405020304" pitchFamily="18" charset="0"/>
              </a:rPr>
              <a:t>Mid June 2020: NIH </a:t>
            </a: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“scientists created the ‘stabilized coronavirus spike proteins for the development of vaccines against coronaviruses, including the SARS-CoV-2.</a:t>
            </a:r>
            <a:r>
              <a:rPr lang="en-US" sz="1800" dirty="0">
                <a:latin typeface="Garamond" panose="02020404030301010803" pitchFamily="18" charset="0"/>
                <a:ea typeface="Times New Roman" panose="02020603050405020304" pitchFamily="18" charset="0"/>
                <a:cs typeface="Times New Roman" panose="02020603050405020304" pitchFamily="18" charset="0"/>
              </a:rPr>
              <a:t> . . .”</a:t>
            </a:r>
          </a:p>
          <a:p>
            <a:r>
              <a:rPr lang="en-US" sz="1800" dirty="0">
                <a:effectLst/>
                <a:latin typeface="Garamond" panose="02020404030301010803" pitchFamily="18" charset="0"/>
                <a:cs typeface="Times New Roman" panose="02020603050405020304" pitchFamily="18" charset="0"/>
              </a:rPr>
              <a:t>Late June 2020: Moderna is “</a:t>
            </a: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not aware of any IP that would prevent us from commercializing our product candidates, including’ the coronavirus vaccine.” </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r>
              <a:rPr lang="en-US" sz="1800" dirty="0">
                <a:effectLst/>
                <a:latin typeface="Garamond" panose="02020404030301010803" pitchFamily="18" charset="0"/>
                <a:ea typeface="Times New Roman" panose="02020603050405020304" pitchFamily="18" charset="0"/>
              </a:rPr>
              <a:t>July 26, 2020: Moderna revealed it received a second federal grant -- another $472. . .  </a:t>
            </a:r>
            <a:endParaRPr lang="en-US" sz="1800" dirty="0">
              <a:latin typeface="Garamond" panose="02020404030301010803" pitchFamily="18" charset="0"/>
              <a:ea typeface="Times New Roman" panose="02020603050405020304" pitchFamily="18" charset="0"/>
            </a:endParaRPr>
          </a:p>
          <a:p>
            <a:r>
              <a:rPr lang="en-US" sz="1800" dirty="0">
                <a:effectLst/>
                <a:latin typeface="Garamond" panose="02020404030301010803" pitchFamily="18" charset="0"/>
                <a:cs typeface="Times New Roman" panose="02020603050405020304" pitchFamily="18" charset="0"/>
              </a:rPr>
              <a:t>August 2020: Moderna financials reveal uncertainty regarding patents . . . </a:t>
            </a:r>
          </a:p>
        </p:txBody>
      </p:sp>
    </p:spTree>
    <p:extLst>
      <p:ext uri="{BB962C8B-B14F-4D97-AF65-F5344CB8AC3E}">
        <p14:creationId xmlns:p14="http://schemas.microsoft.com/office/powerpoint/2010/main" val="209345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CA75A-A900-4F03-FA19-EF13D840A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2CDFE-F06A-B473-E71F-C28BFEF25BBA}"/>
              </a:ext>
            </a:extLst>
          </p:cNvPr>
          <p:cNvSpPr>
            <a:spLocks noGrp="1"/>
          </p:cNvSpPr>
          <p:nvPr>
            <p:ph type="title"/>
          </p:nvPr>
        </p:nvSpPr>
        <p:spPr/>
        <p:txBody>
          <a:bodyPr/>
          <a:lstStyle/>
          <a:p>
            <a:pPr lvl="0"/>
            <a:r>
              <a:rPr lang="en-US" dirty="0">
                <a:latin typeface="Garamond" panose="02020404030301010803" pitchFamily="18" charset="0"/>
              </a:rPr>
              <a:t>The Breakdown Cont’d </a:t>
            </a:r>
          </a:p>
        </p:txBody>
      </p:sp>
      <p:sp>
        <p:nvSpPr>
          <p:cNvPr id="3" name="Content Placeholder 2">
            <a:extLst>
              <a:ext uri="{FF2B5EF4-FFF2-40B4-BE49-F238E27FC236}">
                <a16:creationId xmlns:a16="http://schemas.microsoft.com/office/drawing/2014/main" id="{B9984C5C-B40B-1246-0810-06B4E53052FF}"/>
              </a:ext>
            </a:extLst>
          </p:cNvPr>
          <p:cNvSpPr>
            <a:spLocks noGrp="1"/>
          </p:cNvSpPr>
          <p:nvPr>
            <p:ph idx="1"/>
          </p:nvPr>
        </p:nvSpPr>
        <p:spPr>
          <a:xfrm>
            <a:off x="628650" y="1108364"/>
            <a:ext cx="7886700" cy="3761292"/>
          </a:xfrm>
        </p:spPr>
        <p:txBody>
          <a:bodyPr>
            <a:noAutofit/>
          </a:bodyPr>
          <a:lstStyle/>
          <a:p>
            <a:r>
              <a:rPr lang="en-US" sz="2000" dirty="0">
                <a:effectLst/>
                <a:latin typeface="Garamond" panose="02020404030301010803" pitchFamily="18" charset="0"/>
                <a:ea typeface="Times New Roman" panose="02020603050405020304" pitchFamily="18" charset="0"/>
                <a:cs typeface="Times New Roman" panose="02020603050405020304" pitchFamily="18" charset="0"/>
              </a:rPr>
              <a:t>Nov. 16, 2020: “NIH-Moderna Covid-19 Vaccine”  -- “Dr. Fauci: vaccine was actually developed in my institute’s vaccine research center by a team of [NIH] scientists . . .”</a:t>
            </a:r>
          </a:p>
          <a:p>
            <a:r>
              <a:rPr lang="en-US" sz="2000" dirty="0">
                <a:effectLst/>
                <a:latin typeface="Garamond" panose="02020404030301010803" pitchFamily="18" charset="0"/>
                <a:cs typeface="Times New Roman" panose="02020603050405020304" pitchFamily="18" charset="0"/>
              </a:rPr>
              <a:t>Dec. 17, 2020: Moderna: The vaccine technology was developed by Moderna. </a:t>
            </a:r>
            <a:r>
              <a:rPr lang="en-US" sz="2000" dirty="0">
                <a:latin typeface="Garamond" panose="02020404030301010803" pitchFamily="18" charset="0"/>
                <a:cs typeface="Times New Roman" panose="02020603050405020304" pitchFamily="18" charset="0"/>
              </a:rPr>
              <a:t>July 2020: Moderna files patent Covid-19 vaccine and does not include NIH scientists.</a:t>
            </a:r>
          </a:p>
          <a:p>
            <a:r>
              <a:rPr lang="en-US" sz="2000" dirty="0">
                <a:latin typeface="Garamond" panose="02020404030301010803" pitchFamily="18" charset="0"/>
                <a:cs typeface="Times New Roman" panose="02020603050405020304" pitchFamily="18" charset="0"/>
              </a:rPr>
              <a:t>Nov: 2021: NIH “should be named” . . . But not controlling, and </a:t>
            </a:r>
            <a:r>
              <a:rPr lang="en-US" sz="2000" b="0" i="0" dirty="0">
                <a:solidFill>
                  <a:srgbClr val="363636"/>
                </a:solidFill>
                <a:effectLst/>
                <a:latin typeface="Garamond" panose="02020404030301010803" pitchFamily="18" charset="0"/>
                <a:cs typeface="Times New Roman" panose="02020603050405020304" pitchFamily="18" charset="0"/>
              </a:rPr>
              <a:t>none of the agency’s collaboration agreements with Moderna “include language controlling the licensing of inventions that might result from that work</a:t>
            </a:r>
            <a:r>
              <a:rPr lang="en-US" sz="2000" b="0" i="0" dirty="0">
                <a:solidFill>
                  <a:srgbClr val="363636"/>
                </a:solidFill>
                <a:latin typeface="Garamond" panose="02020404030301010803" pitchFamily="18" charset="0"/>
                <a:cs typeface="Times New Roman" panose="02020603050405020304" pitchFamily="18" charset="0"/>
              </a:rPr>
              <a:t>.”</a:t>
            </a:r>
          </a:p>
          <a:p>
            <a:r>
              <a:rPr lang="en-US" sz="2000" b="0" i="0" dirty="0">
                <a:solidFill>
                  <a:srgbClr val="363636"/>
                </a:solidFill>
                <a:latin typeface="Garamond" panose="02020404030301010803" pitchFamily="18" charset="0"/>
                <a:cs typeface="Times New Roman" panose="02020603050405020304" pitchFamily="18" charset="0"/>
              </a:rPr>
              <a:t>Dec 2021: Moderna said it wouldn’t pay final patent fee (had offered co-ownership) . . </a:t>
            </a:r>
          </a:p>
          <a:p>
            <a:r>
              <a:rPr lang="en-US" sz="2000" dirty="0">
                <a:solidFill>
                  <a:srgbClr val="363636"/>
                </a:solidFill>
                <a:effectLst/>
                <a:latin typeface="Garamond" panose="02020404030301010803" pitchFamily="18" charset="0"/>
                <a:cs typeface="Times New Roman" panose="02020603050405020304" pitchFamily="18" charset="0"/>
              </a:rPr>
              <a:t>Dec 2022 – Feb 2023: Moderna paid $400M </a:t>
            </a:r>
            <a:r>
              <a:rPr lang="en-US" sz="2000" dirty="0">
                <a:solidFill>
                  <a:srgbClr val="363636"/>
                </a:solidFill>
                <a:latin typeface="Garamond" panose="02020404030301010803" pitchFamily="18" charset="0"/>
                <a:cs typeface="Times New Roman" panose="02020603050405020304" pitchFamily="18" charset="0"/>
              </a:rPr>
              <a:t>in “catch-up payments.”</a:t>
            </a:r>
            <a:endParaRPr lang="en-US" sz="2000" dirty="0">
              <a:effectLst/>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5887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EABDB-4885-D89E-FC13-9A48F5188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3CC15F-A1FC-5178-59C0-4F1FD1D54A44}"/>
              </a:ext>
            </a:extLst>
          </p:cNvPr>
          <p:cNvSpPr>
            <a:spLocks noGrp="1"/>
          </p:cNvSpPr>
          <p:nvPr>
            <p:ph type="title"/>
          </p:nvPr>
        </p:nvSpPr>
        <p:spPr/>
        <p:txBody>
          <a:bodyPr/>
          <a:lstStyle/>
          <a:p>
            <a:pPr lvl="0"/>
            <a:r>
              <a:rPr lang="en-US" dirty="0">
                <a:latin typeface="Garamond" panose="02020404030301010803" pitchFamily="18" charset="0"/>
                <a:cs typeface="Times New Roman" panose="02020603050405020304" pitchFamily="18" charset="0"/>
              </a:rPr>
              <a:t>Lessons in Securing Innovation</a:t>
            </a:r>
          </a:p>
        </p:txBody>
      </p:sp>
      <p:sp>
        <p:nvSpPr>
          <p:cNvPr id="3" name="Content Placeholder 2">
            <a:extLst>
              <a:ext uri="{FF2B5EF4-FFF2-40B4-BE49-F238E27FC236}">
                <a16:creationId xmlns:a16="http://schemas.microsoft.com/office/drawing/2014/main" id="{F5A79E32-5095-CF5C-68D7-B24F9758C61D}"/>
              </a:ext>
            </a:extLst>
          </p:cNvPr>
          <p:cNvSpPr>
            <a:spLocks noGrp="1"/>
          </p:cNvSpPr>
          <p:nvPr>
            <p:ph idx="1"/>
          </p:nvPr>
        </p:nvSpPr>
        <p:spPr>
          <a:xfrm>
            <a:off x="628650" y="1496291"/>
            <a:ext cx="7886700" cy="3373365"/>
          </a:xfrm>
        </p:spPr>
        <p:txBody>
          <a:bodyPr>
            <a:normAutofit/>
          </a:bodyPr>
          <a:lstStyle/>
          <a:p>
            <a:r>
              <a:rPr lang="en-US" sz="2500" dirty="0">
                <a:effectLst/>
                <a:latin typeface="Garamond" panose="02020404030301010803" pitchFamily="18" charset="0"/>
                <a:cs typeface="Times New Roman" panose="02020603050405020304" pitchFamily="18" charset="0"/>
              </a:rPr>
              <a:t>Connecting relationships &amp; projects </a:t>
            </a:r>
            <a:r>
              <a:rPr lang="en-US" sz="2500" dirty="0">
                <a:latin typeface="Garamond" panose="02020404030301010803" pitchFamily="18" charset="0"/>
                <a:cs typeface="Times New Roman" panose="02020603050405020304" pitchFamily="18" charset="0"/>
              </a:rPr>
              <a:t>b</a:t>
            </a:r>
            <a:r>
              <a:rPr lang="en-US" sz="2500" dirty="0">
                <a:effectLst/>
                <a:latin typeface="Garamond" panose="02020404030301010803" pitchFamily="18" charset="0"/>
                <a:cs typeface="Times New Roman" panose="02020603050405020304" pitchFamily="18" charset="0"/>
              </a:rPr>
              <a:t>etween </a:t>
            </a:r>
            <a:r>
              <a:rPr lang="en-US" sz="2500" dirty="0">
                <a:latin typeface="Garamond" panose="02020404030301010803" pitchFamily="18" charset="0"/>
                <a:cs typeface="Times New Roman" panose="02020603050405020304" pitchFamily="18" charset="0"/>
              </a:rPr>
              <a:t>s</a:t>
            </a:r>
            <a:r>
              <a:rPr lang="en-US" sz="2500" dirty="0">
                <a:effectLst/>
                <a:latin typeface="Garamond" panose="02020404030301010803" pitchFamily="18" charset="0"/>
                <a:cs typeface="Times New Roman" panose="02020603050405020304" pitchFamily="18" charset="0"/>
              </a:rPr>
              <a:t>takeholders </a:t>
            </a:r>
          </a:p>
          <a:p>
            <a:r>
              <a:rPr lang="en-US" sz="2500" dirty="0">
                <a:latin typeface="Garamond" panose="02020404030301010803" pitchFamily="18" charset="0"/>
                <a:cs typeface="Times New Roman" panose="02020603050405020304" pitchFamily="18" charset="0"/>
              </a:rPr>
              <a:t>Planning for conflict &amp; shared media strategy during conflict resolution</a:t>
            </a:r>
          </a:p>
          <a:p>
            <a:r>
              <a:rPr lang="en-US" sz="2500" dirty="0">
                <a:effectLst/>
                <a:latin typeface="Garamond" panose="02020404030301010803" pitchFamily="18" charset="0"/>
                <a:cs typeface="Times New Roman" panose="02020603050405020304" pitchFamily="18" charset="0"/>
              </a:rPr>
              <a:t>The next step </a:t>
            </a:r>
            <a:r>
              <a:rPr lang="en-US" sz="2500" dirty="0">
                <a:latin typeface="Garamond" panose="02020404030301010803" pitchFamily="18" charset="0"/>
                <a:cs typeface="Times New Roman" panose="02020603050405020304" pitchFamily="18" charset="0"/>
              </a:rPr>
              <a:t>of</a:t>
            </a:r>
            <a:r>
              <a:rPr lang="en-US" sz="2500" dirty="0">
                <a:effectLst/>
                <a:latin typeface="Garamond" panose="02020404030301010803" pitchFamily="18" charset="0"/>
                <a:cs typeface="Times New Roman" panose="02020603050405020304" pitchFamily="18" charset="0"/>
              </a:rPr>
              <a:t> securing innovation: knowledge governance </a:t>
            </a:r>
          </a:p>
        </p:txBody>
      </p:sp>
    </p:spTree>
    <p:extLst>
      <p:ext uri="{BB962C8B-B14F-4D97-AF65-F5344CB8AC3E}">
        <p14:creationId xmlns:p14="http://schemas.microsoft.com/office/powerpoint/2010/main" val="3954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4EB7-29F4-86DC-CB92-AE600A78EE6A}"/>
              </a:ext>
            </a:extLst>
          </p:cNvPr>
          <p:cNvSpPr>
            <a:spLocks noGrp="1"/>
          </p:cNvSpPr>
          <p:nvPr>
            <p:ph type="title"/>
          </p:nvPr>
        </p:nvSpPr>
        <p:spPr/>
        <p:txBody>
          <a:bodyPr/>
          <a:lstStyle/>
          <a:p>
            <a:r>
              <a:rPr lang="en-US" dirty="0">
                <a:latin typeface="Garamond" panose="02020404030301010803" pitchFamily="18" charset="0"/>
              </a:rPr>
              <a:t>Connection: People &amp; Agreements</a:t>
            </a:r>
          </a:p>
        </p:txBody>
      </p:sp>
      <p:sp>
        <p:nvSpPr>
          <p:cNvPr id="3" name="Content Placeholder 2">
            <a:extLst>
              <a:ext uri="{FF2B5EF4-FFF2-40B4-BE49-F238E27FC236}">
                <a16:creationId xmlns:a16="http://schemas.microsoft.com/office/drawing/2014/main" id="{C2A2108B-7852-A13C-02B7-87C6AF6B55B6}"/>
              </a:ext>
            </a:extLst>
          </p:cNvPr>
          <p:cNvSpPr>
            <a:spLocks noGrp="1"/>
          </p:cNvSpPr>
          <p:nvPr>
            <p:ph idx="1"/>
          </p:nvPr>
        </p:nvSpPr>
        <p:spPr/>
        <p:txBody>
          <a:bodyPr>
            <a:normAutofit lnSpcReduction="10000"/>
          </a:bodyPr>
          <a:lstStyle/>
          <a:p>
            <a:r>
              <a:rPr lang="en-US" sz="2200" dirty="0">
                <a:latin typeface="Garamond" panose="02020404030301010803" pitchFamily="18" charset="0"/>
                <a:ea typeface="Times New Roman" panose="02020603050405020304" pitchFamily="18" charset="0"/>
              </a:rPr>
              <a:t>Largely same people since 2015 . . . </a:t>
            </a:r>
          </a:p>
          <a:p>
            <a:r>
              <a:rPr lang="en-US" sz="2200" dirty="0">
                <a:latin typeface="Garamond" panose="02020404030301010803" pitchFamily="18" charset="0"/>
              </a:rPr>
              <a:t>Cross-Referencing &amp; Leveraging Relationships &amp; Payments</a:t>
            </a:r>
            <a:endParaRPr lang="en-US" sz="2200" dirty="0">
              <a:effectLst/>
              <a:latin typeface="Garamond" panose="02020404030301010803" pitchFamily="18" charset="0"/>
              <a:ea typeface="Times New Roman" panose="02020603050405020304" pitchFamily="18" charset="0"/>
            </a:endParaRPr>
          </a:p>
          <a:p>
            <a:r>
              <a:rPr lang="en-US" sz="2200" dirty="0">
                <a:effectLst/>
                <a:latin typeface="Garamond" panose="02020404030301010803" pitchFamily="18" charset="0"/>
                <a:ea typeface="Times New Roman" panose="02020603050405020304" pitchFamily="18" charset="0"/>
              </a:rPr>
              <a:t>If solo: “This invention was created in the performance of a Cooperative Research and Development Agreement with the National Institutes of Health . . . .” </a:t>
            </a:r>
          </a:p>
          <a:p>
            <a:r>
              <a:rPr lang="en-US" sz="2200" dirty="0">
                <a:effectLst/>
                <a:latin typeface="Garamond" panose="02020404030301010803" pitchFamily="18" charset="0"/>
                <a:ea typeface="Times New Roman" panose="02020603050405020304" pitchFamily="18" charset="0"/>
              </a:rPr>
              <a:t>If </a:t>
            </a:r>
            <a:r>
              <a:rPr lang="en-US" sz="2200" dirty="0">
                <a:latin typeface="Garamond" panose="02020404030301010803" pitchFamily="18" charset="0"/>
                <a:ea typeface="Times New Roman" panose="02020603050405020304" pitchFamily="18" charset="0"/>
              </a:rPr>
              <a:t>joint: </a:t>
            </a:r>
            <a:r>
              <a:rPr lang="en-US" sz="2200" dirty="0">
                <a:effectLst/>
                <a:latin typeface="Garamond" panose="02020404030301010803" pitchFamily="18" charset="0"/>
                <a:ea typeface="Times New Roman" panose="02020603050405020304" pitchFamily="18" charset="0"/>
              </a:rPr>
              <a:t>“include a statement within the Patent Application that clearly identifies the Parties and states that the joint CRADA Subject Invention was made under this CRADA.”</a:t>
            </a:r>
            <a:r>
              <a:rPr lang="en-US" sz="2200" dirty="0">
                <a:effectLst/>
                <a:latin typeface="Garamond" panose="02020404030301010803" pitchFamily="18" charset="0"/>
              </a:rPr>
              <a:t> </a:t>
            </a:r>
          </a:p>
          <a:p>
            <a:r>
              <a:rPr lang="en-US" sz="2200" dirty="0">
                <a:effectLst/>
                <a:latin typeface="Garamond" panose="02020404030301010803" pitchFamily="18" charset="0"/>
                <a:ea typeface="Times New Roman" panose="02020603050405020304" pitchFamily="18" charset="0"/>
              </a:rPr>
              <a:t>2019 MTA: “mRNA coronavirus vaccine candidates </a:t>
            </a:r>
            <a:r>
              <a:rPr lang="en-US" sz="2200" i="1" dirty="0">
                <a:effectLst/>
                <a:latin typeface="Garamond" panose="02020404030301010803" pitchFamily="18" charset="0"/>
                <a:ea typeface="Times New Roman" panose="02020603050405020304" pitchFamily="18" charset="0"/>
              </a:rPr>
              <a:t>developed and jointly-owned</a:t>
            </a:r>
            <a:r>
              <a:rPr lang="en-US" sz="2200" dirty="0">
                <a:effectLst/>
                <a:latin typeface="Garamond" panose="02020404030301010803" pitchFamily="18" charset="0"/>
                <a:ea typeface="Times New Roman" panose="02020603050405020304" pitchFamily="18" charset="0"/>
              </a:rPr>
              <a:t> by NIAID and Moderna</a:t>
            </a:r>
            <a:r>
              <a:rPr lang="en-US" sz="2200" dirty="0">
                <a:effectLst/>
                <a:latin typeface="Garamond" panose="02020404030301010803" pitchFamily="18" charset="0"/>
              </a:rPr>
              <a:t> .”</a:t>
            </a:r>
          </a:p>
          <a:p>
            <a:pPr marL="0" indent="0">
              <a:buNone/>
            </a:pPr>
            <a:endParaRPr lang="en-US" sz="2200" dirty="0">
              <a:effectLst/>
              <a:latin typeface="Garamond" panose="02020404030301010803" pitchFamily="18" charset="0"/>
              <a:ea typeface="Calibri" panose="020F0502020204030204" pitchFamily="34" charset="0"/>
              <a:cs typeface="Times New Roman" panose="02020603050405020304" pitchFamily="18" charset="0"/>
            </a:endParaRPr>
          </a:p>
          <a:p>
            <a:endParaRPr lang="en-US" sz="2200" dirty="0">
              <a:latin typeface="Garamond" panose="02020404030301010803" pitchFamily="18" charset="0"/>
            </a:endParaRPr>
          </a:p>
        </p:txBody>
      </p:sp>
    </p:spTree>
    <p:extLst>
      <p:ext uri="{BB962C8B-B14F-4D97-AF65-F5344CB8AC3E}">
        <p14:creationId xmlns:p14="http://schemas.microsoft.com/office/powerpoint/2010/main" val="94507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F154-4DFE-A305-3703-EC0BCB47EED6}"/>
              </a:ext>
            </a:extLst>
          </p:cNvPr>
          <p:cNvSpPr>
            <a:spLocks noGrp="1"/>
          </p:cNvSpPr>
          <p:nvPr>
            <p:ph type="title"/>
          </p:nvPr>
        </p:nvSpPr>
        <p:spPr>
          <a:xfrm>
            <a:off x="254834" y="273844"/>
            <a:ext cx="7734924" cy="994172"/>
          </a:xfrm>
        </p:spPr>
        <p:txBody>
          <a:bodyPr/>
          <a:lstStyle/>
          <a:p>
            <a:r>
              <a:rPr lang="en-US" dirty="0">
                <a:latin typeface="Garamond" panose="02020404030301010803" pitchFamily="18" charset="0"/>
              </a:rPr>
              <a:t>Planning for Conflict &amp; Shared Media</a:t>
            </a:r>
          </a:p>
        </p:txBody>
      </p:sp>
      <p:sp>
        <p:nvSpPr>
          <p:cNvPr id="3" name="Content Placeholder 2">
            <a:extLst>
              <a:ext uri="{FF2B5EF4-FFF2-40B4-BE49-F238E27FC236}">
                <a16:creationId xmlns:a16="http://schemas.microsoft.com/office/drawing/2014/main" id="{83EFC6B1-EF0B-1B44-5895-7424F033C49F}"/>
              </a:ext>
            </a:extLst>
          </p:cNvPr>
          <p:cNvSpPr>
            <a:spLocks noGrp="1"/>
          </p:cNvSpPr>
          <p:nvPr>
            <p:ph idx="1"/>
          </p:nvPr>
        </p:nvSpPr>
        <p:spPr/>
        <p:txBody>
          <a:bodyPr>
            <a:normAutofit fontScale="92500"/>
          </a:bodyPr>
          <a:lstStyle/>
          <a:p>
            <a:r>
              <a:rPr lang="en-US" sz="2500" dirty="0">
                <a:latin typeface="Garamond" panose="02020404030301010803" pitchFamily="18" charset="0"/>
                <a:cs typeface="Times New Roman" panose="02020603050405020304" pitchFamily="18" charset="0"/>
              </a:rPr>
              <a:t>Industry-to-Industry: JSC and private arbitration w/ shared media strategy. </a:t>
            </a:r>
          </a:p>
          <a:p>
            <a:r>
              <a:rPr lang="en-US" sz="2500" dirty="0">
                <a:effectLst/>
                <a:latin typeface="Garamond" panose="02020404030301010803" pitchFamily="18" charset="0"/>
                <a:ea typeface="Times New Roman" panose="02020603050405020304" pitchFamily="18" charset="0"/>
                <a:cs typeface="Times New Roman" panose="02020603050405020304" pitchFamily="18" charset="0"/>
              </a:rPr>
              <a:t>CRADA</a:t>
            </a:r>
          </a:p>
          <a:p>
            <a:pPr marL="800100" lvl="1" indent="-457200">
              <a:buAutoNum type="arabicPeriod"/>
            </a:pPr>
            <a:r>
              <a:rPr lang="en-US" sz="2200" dirty="0">
                <a:effectLst/>
                <a:latin typeface="Garamond" panose="02020404030301010803" pitchFamily="18" charset="0"/>
                <a:ea typeface="Times New Roman" panose="02020603050405020304" pitchFamily="18" charset="0"/>
                <a:cs typeface="Times New Roman" panose="02020603050405020304" pitchFamily="18" charset="0"/>
              </a:rPr>
              <a:t>Principal Investigators</a:t>
            </a:r>
          </a:p>
          <a:p>
            <a:pPr marL="800100" lvl="1" indent="-457200">
              <a:buAutoNum type="arabicPeriod"/>
            </a:pPr>
            <a:r>
              <a:rPr lang="en-US" sz="2200" dirty="0">
                <a:latin typeface="Garamond" panose="02020404030301010803" pitchFamily="18" charset="0"/>
                <a:ea typeface="Times New Roman" panose="02020603050405020304" pitchFamily="18" charset="0"/>
                <a:cs typeface="Times New Roman" panose="02020603050405020304" pitchFamily="18" charset="0"/>
              </a:rPr>
              <a:t>S</a:t>
            </a:r>
            <a:r>
              <a:rPr lang="en-US" sz="2200" dirty="0">
                <a:effectLst/>
                <a:latin typeface="Garamond" panose="02020404030301010803" pitchFamily="18" charset="0"/>
                <a:ea typeface="Times New Roman" panose="02020603050405020304" pitchFamily="18" charset="0"/>
                <a:cs typeface="Times New Roman" panose="02020603050405020304" pitchFamily="18" charset="0"/>
              </a:rPr>
              <a:t>ignatories of the CRADA.</a:t>
            </a:r>
          </a:p>
          <a:p>
            <a:pPr marL="800100" lvl="1" indent="-457200">
              <a:buAutoNum type="arabicPeriod"/>
            </a:pPr>
            <a:r>
              <a:rPr lang="en-US" sz="2200" dirty="0">
                <a:latin typeface="Garamond" panose="02020404030301010803" pitchFamily="18" charset="0"/>
                <a:ea typeface="Times New Roman" panose="02020603050405020304" pitchFamily="18" charset="0"/>
                <a:cs typeface="Times New Roman" panose="02020603050405020304" pitchFamily="18" charset="0"/>
              </a:rPr>
              <a:t>Th</a:t>
            </a:r>
            <a:r>
              <a:rPr lang="en-US" sz="2200" dirty="0">
                <a:effectLst/>
                <a:latin typeface="Garamond" panose="02020404030301010803" pitchFamily="18" charset="0"/>
                <a:ea typeface="Times New Roman" panose="02020603050405020304" pitchFamily="18" charset="0"/>
                <a:cs typeface="Times New Roman" panose="02020603050405020304" pitchFamily="18" charset="0"/>
              </a:rPr>
              <a:t>e Assistant Secretary for Health . . . will propose a resolution.” </a:t>
            </a:r>
          </a:p>
          <a:p>
            <a:pPr marL="342900" lvl="1" indent="0">
              <a:buNone/>
            </a:pPr>
            <a:r>
              <a:rPr lang="en-US" sz="2500" dirty="0">
                <a:effectLst/>
                <a:latin typeface="Garamond" panose="02020404030301010803" pitchFamily="18" charset="0"/>
                <a:ea typeface="Times New Roman" panose="02020603050405020304" pitchFamily="18" charset="0"/>
                <a:cs typeface="Times New Roman" panose="02020603050405020304" pitchFamily="18" charset="0"/>
              </a:rPr>
              <a:t>* Even while the resolution is taking place, “the Parties agree that performance of all obligations will be pursued diligently.</a:t>
            </a:r>
            <a:r>
              <a:rPr lang="en-US" sz="2500" dirty="0">
                <a:latin typeface="Garamond" panose="02020404030301010803" pitchFamily="18" charset="0"/>
                <a:ea typeface="Times New Roman" panose="02020603050405020304" pitchFamily="18" charset="0"/>
                <a:cs typeface="Times New Roman" panose="02020603050405020304" pitchFamily="18" charset="0"/>
              </a:rPr>
              <a:t>”</a:t>
            </a:r>
            <a:endParaRPr lang="en-US" sz="25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32177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5473-E017-8140-BC58-DE8984BD6353}"/>
              </a:ext>
            </a:extLst>
          </p:cNvPr>
          <p:cNvSpPr>
            <a:spLocks noGrp="1"/>
          </p:cNvSpPr>
          <p:nvPr>
            <p:ph type="title"/>
          </p:nvPr>
        </p:nvSpPr>
        <p:spPr/>
        <p:txBody>
          <a:bodyPr/>
          <a:lstStyle/>
          <a:p>
            <a:r>
              <a:rPr lang="en-US" dirty="0">
                <a:latin typeface="Garamond" panose="02020404030301010803" pitchFamily="18" charset="0"/>
              </a:rPr>
              <a:t>Agenda</a:t>
            </a:r>
          </a:p>
        </p:txBody>
      </p:sp>
      <p:sp>
        <p:nvSpPr>
          <p:cNvPr id="3" name="Content Placeholder 2">
            <a:extLst>
              <a:ext uri="{FF2B5EF4-FFF2-40B4-BE49-F238E27FC236}">
                <a16:creationId xmlns:a16="http://schemas.microsoft.com/office/drawing/2014/main" id="{61D65BF7-D794-5F47-A425-8D42642D5DDE}"/>
              </a:ext>
            </a:extLst>
          </p:cNvPr>
          <p:cNvSpPr>
            <a:spLocks noGrp="1"/>
          </p:cNvSpPr>
          <p:nvPr>
            <p:ph idx="1"/>
          </p:nvPr>
        </p:nvSpPr>
        <p:spPr/>
        <p:txBody>
          <a:bodyPr>
            <a:normAutofit/>
          </a:bodyPr>
          <a:lstStyle/>
          <a:p>
            <a:r>
              <a:rPr lang="en-US" sz="2500" dirty="0">
                <a:latin typeface="Garamond" panose="02020404030301010803" pitchFamily="18" charset="0"/>
              </a:rPr>
              <a:t>Why Public-Private Partnerships </a:t>
            </a:r>
          </a:p>
          <a:p>
            <a:r>
              <a:rPr lang="en-US" sz="2500" dirty="0">
                <a:latin typeface="Garamond" panose="02020404030301010803" pitchFamily="18" charset="0"/>
              </a:rPr>
              <a:t>The Partnership Between Moderna &amp; the U.S. Gov’t </a:t>
            </a:r>
          </a:p>
          <a:p>
            <a:r>
              <a:rPr lang="en-US" sz="2500" dirty="0">
                <a:latin typeface="Garamond" panose="02020404030301010803" pitchFamily="18" charset="0"/>
              </a:rPr>
              <a:t>The Breakdown</a:t>
            </a:r>
          </a:p>
          <a:p>
            <a:r>
              <a:rPr lang="en-US" sz="2500" dirty="0">
                <a:latin typeface="Garamond" panose="02020404030301010803" pitchFamily="18" charset="0"/>
              </a:rPr>
              <a:t>Lessons </a:t>
            </a:r>
          </a:p>
          <a:p>
            <a:r>
              <a:rPr lang="en-US" sz="2500" dirty="0">
                <a:latin typeface="Garamond" panose="02020404030301010803" pitchFamily="18" charset="0"/>
              </a:rPr>
              <a:t>Questions &amp; Comments </a:t>
            </a:r>
          </a:p>
        </p:txBody>
      </p:sp>
    </p:spTree>
    <p:extLst>
      <p:ext uri="{BB962C8B-B14F-4D97-AF65-F5344CB8AC3E}">
        <p14:creationId xmlns:p14="http://schemas.microsoft.com/office/powerpoint/2010/main" val="337547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E5CC-02A1-CA4E-2513-E32C03268835}"/>
              </a:ext>
            </a:extLst>
          </p:cNvPr>
          <p:cNvSpPr>
            <a:spLocks noGrp="1"/>
          </p:cNvSpPr>
          <p:nvPr>
            <p:ph type="title"/>
          </p:nvPr>
        </p:nvSpPr>
        <p:spPr>
          <a:xfrm>
            <a:off x="329785" y="273844"/>
            <a:ext cx="7555041" cy="994172"/>
          </a:xfrm>
        </p:spPr>
        <p:txBody>
          <a:bodyPr>
            <a:normAutofit/>
          </a:bodyPr>
          <a:lstStyle/>
          <a:p>
            <a:r>
              <a:rPr lang="en-US" dirty="0">
                <a:latin typeface="Garamond" panose="02020404030301010803" pitchFamily="18" charset="0"/>
                <a:cs typeface="Times New Roman" panose="02020603050405020304" pitchFamily="18" charset="0"/>
              </a:rPr>
              <a:t>G</a:t>
            </a:r>
            <a:r>
              <a:rPr lang="en-US" dirty="0">
                <a:effectLst/>
                <a:latin typeface="Garamond" panose="02020404030301010803" pitchFamily="18" charset="0"/>
                <a:cs typeface="Times New Roman" panose="02020603050405020304" pitchFamily="18" charset="0"/>
              </a:rPr>
              <a:t>overnance: Knowledge &amp; Conflicts</a:t>
            </a:r>
            <a:endParaRPr lang="en-US" dirty="0">
              <a:latin typeface="Garamond" panose="02020404030301010803" pitchFamily="18" charset="0"/>
            </a:endParaRPr>
          </a:p>
        </p:txBody>
      </p:sp>
      <p:sp>
        <p:nvSpPr>
          <p:cNvPr id="3" name="Content Placeholder 2">
            <a:extLst>
              <a:ext uri="{FF2B5EF4-FFF2-40B4-BE49-F238E27FC236}">
                <a16:creationId xmlns:a16="http://schemas.microsoft.com/office/drawing/2014/main" id="{147A0814-5E51-F88A-8C57-A755C37A8E78}"/>
              </a:ext>
            </a:extLst>
          </p:cNvPr>
          <p:cNvSpPr>
            <a:spLocks noGrp="1"/>
          </p:cNvSpPr>
          <p:nvPr>
            <p:ph idx="1"/>
          </p:nvPr>
        </p:nvSpPr>
        <p:spPr/>
        <p:txBody>
          <a:bodyPr>
            <a:normAutofit/>
          </a:bodyPr>
          <a:lstStyle/>
          <a:p>
            <a:pPr marL="0" indent="0">
              <a:buNone/>
            </a:pPr>
            <a:r>
              <a:rPr lang="en-US" sz="2500" dirty="0">
                <a:effectLst/>
                <a:latin typeface="Garamond" panose="02020404030301010803" pitchFamily="18" charset="0"/>
                <a:ea typeface="Times New Roman" panose="02020603050405020304" pitchFamily="18" charset="0"/>
              </a:rPr>
              <a:t>“Knowledge governance is often conflated simply with IP. But innovation activities go much further than simply generating IP (whether patents, copyrights, or other formal kinds of IP) and/or licensing IP.” – Margaret Chon, </a:t>
            </a:r>
            <a:r>
              <a:rPr lang="en-US" sz="2500" i="1" dirty="0">
                <a:effectLst/>
                <a:latin typeface="Garamond" panose="02020404030301010803" pitchFamily="18" charset="0"/>
                <a:ea typeface="Times New Roman" panose="02020603050405020304" pitchFamily="18" charset="0"/>
              </a:rPr>
              <a:t>The Triple Interface: Findings and Future Directions</a:t>
            </a:r>
            <a:r>
              <a:rPr lang="en-US" sz="2500" dirty="0">
                <a:effectLst/>
                <a:latin typeface="Garamond" panose="02020404030301010803" pitchFamily="18" charset="0"/>
                <a:ea typeface="Times New Roman" panose="02020603050405020304" pitchFamily="18" charset="0"/>
              </a:rPr>
              <a:t>, </a:t>
            </a:r>
            <a:r>
              <a:rPr lang="en-US" sz="2500" i="1" dirty="0">
                <a:effectLst/>
                <a:latin typeface="Garamond" panose="02020404030301010803" pitchFamily="18" charset="0"/>
                <a:ea typeface="Times New Roman" panose="02020603050405020304" pitchFamily="18" charset="0"/>
              </a:rPr>
              <a:t>in</a:t>
            </a:r>
            <a:r>
              <a:rPr lang="en-US" sz="2500" dirty="0">
                <a:effectLst/>
                <a:latin typeface="Garamond" panose="02020404030301010803" pitchFamily="18" charset="0"/>
                <a:ea typeface="Times New Roman" panose="02020603050405020304" pitchFamily="18" charset="0"/>
              </a:rPr>
              <a:t> </a:t>
            </a:r>
            <a:r>
              <a:rPr lang="en-US" sz="2500" u="sng" dirty="0">
                <a:effectLst/>
                <a:latin typeface="Garamond" panose="02020404030301010803" pitchFamily="18" charset="0"/>
                <a:ea typeface="Times New Roman" panose="02020603050405020304" pitchFamily="18" charset="0"/>
              </a:rPr>
              <a:t>The Cambridge Handbook of Public-Private Partnerships. </a:t>
            </a:r>
            <a:endParaRPr lang="en-US" sz="2500" u="sng" dirty="0">
              <a:latin typeface="Garamond" panose="02020404030301010803" pitchFamily="18" charset="0"/>
            </a:endParaRPr>
          </a:p>
        </p:txBody>
      </p:sp>
    </p:spTree>
    <p:extLst>
      <p:ext uri="{BB962C8B-B14F-4D97-AF65-F5344CB8AC3E}">
        <p14:creationId xmlns:p14="http://schemas.microsoft.com/office/powerpoint/2010/main" val="45267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318" y="1333041"/>
            <a:ext cx="8496175" cy="2622014"/>
          </a:xfrm>
        </p:spPr>
        <p:txBody>
          <a:bodyPr/>
          <a:lstStyle/>
          <a:p>
            <a:pPr algn="ctr"/>
            <a:r>
              <a:rPr lang="en-US" dirty="0"/>
              <a:t>Questions &amp; Comments? </a:t>
            </a:r>
            <a:r>
              <a:rPr lang="en-US" dirty="0">
                <a:hlinkClick r:id="rId2"/>
              </a:rPr>
              <a:t>ksandrik@willamette.edu</a:t>
            </a:r>
            <a:r>
              <a:rPr lang="en-US" dirty="0"/>
              <a:t> </a:t>
            </a:r>
            <a:br>
              <a:rPr lang="en-US" dirty="0"/>
            </a:br>
            <a:endParaRPr lang="en-US" sz="2600" dirty="0"/>
          </a:p>
        </p:txBody>
      </p:sp>
      <p:sp>
        <p:nvSpPr>
          <p:cNvPr id="3" name="Subtitle 2"/>
          <p:cNvSpPr>
            <a:spLocks noGrp="1"/>
          </p:cNvSpPr>
          <p:nvPr>
            <p:ph type="subTitle" idx="1"/>
          </p:nvPr>
        </p:nvSpPr>
        <p:spPr>
          <a:xfrm>
            <a:off x="372534" y="4583017"/>
            <a:ext cx="7526560" cy="389234"/>
          </a:xfrm>
        </p:spPr>
        <p:txBody>
          <a:bodyPr>
            <a:normAutofit fontScale="92500" lnSpcReduction="10000"/>
          </a:bodyPr>
          <a:lstStyle/>
          <a:p>
            <a:endParaRPr lang="en-US" sz="2600" b="1" dirty="0"/>
          </a:p>
        </p:txBody>
      </p:sp>
    </p:spTree>
    <p:extLst>
      <p:ext uri="{BB962C8B-B14F-4D97-AF65-F5344CB8AC3E}">
        <p14:creationId xmlns:p14="http://schemas.microsoft.com/office/powerpoint/2010/main" val="53073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B9F5-E47E-4905-52FB-D644889B48A0}"/>
              </a:ext>
            </a:extLst>
          </p:cNvPr>
          <p:cNvSpPr>
            <a:spLocks noGrp="1"/>
          </p:cNvSpPr>
          <p:nvPr>
            <p:ph type="title"/>
          </p:nvPr>
        </p:nvSpPr>
        <p:spPr/>
        <p:txBody>
          <a:bodyPr/>
          <a:lstStyle/>
          <a:p>
            <a:r>
              <a:rPr lang="en-US" dirty="0">
                <a:latin typeface="Garamond" panose="02020404030301010803" pitchFamily="18" charset="0"/>
              </a:rPr>
              <a:t>Public-Private Partnerships </a:t>
            </a:r>
          </a:p>
        </p:txBody>
      </p:sp>
      <p:sp>
        <p:nvSpPr>
          <p:cNvPr id="3" name="Content Placeholder 2">
            <a:extLst>
              <a:ext uri="{FF2B5EF4-FFF2-40B4-BE49-F238E27FC236}">
                <a16:creationId xmlns:a16="http://schemas.microsoft.com/office/drawing/2014/main" id="{8C4BCAB3-4D47-3B52-91BF-1A39862D20A9}"/>
              </a:ext>
            </a:extLst>
          </p:cNvPr>
          <p:cNvSpPr>
            <a:spLocks noGrp="1"/>
          </p:cNvSpPr>
          <p:nvPr>
            <p:ph idx="1"/>
          </p:nvPr>
        </p:nvSpPr>
        <p:spPr>
          <a:xfrm>
            <a:off x="628650" y="1676399"/>
            <a:ext cx="7886700" cy="2956323"/>
          </a:xfrm>
        </p:spPr>
        <p:txBody>
          <a:bodyPr>
            <a:normAutofit/>
          </a:bodyPr>
          <a:lstStyle/>
          <a:p>
            <a:pPr marL="0" indent="0">
              <a:buNone/>
            </a:pPr>
            <a:r>
              <a:rPr lang="en-US" sz="2500" dirty="0">
                <a:latin typeface="Garamond" panose="02020404030301010803" pitchFamily="18" charset="0"/>
              </a:rPr>
              <a:t>1. What is a public-private partnership? </a:t>
            </a:r>
          </a:p>
          <a:p>
            <a:pPr marL="0" indent="0">
              <a:buNone/>
            </a:pPr>
            <a:endParaRPr lang="en-US" sz="2500" dirty="0">
              <a:latin typeface="Garamond" panose="02020404030301010803" pitchFamily="18" charset="0"/>
            </a:endParaRPr>
          </a:p>
          <a:p>
            <a:pPr marL="0" indent="0">
              <a:buNone/>
            </a:pPr>
            <a:r>
              <a:rPr lang="en-US" sz="2500" dirty="0">
                <a:latin typeface="Garamond" panose="02020404030301010803" pitchFamily="18" charset="0"/>
              </a:rPr>
              <a:t>2. Why public-private partnerships? [And is there contractual innovation that reflects the innovation partnership?]</a:t>
            </a:r>
          </a:p>
        </p:txBody>
      </p:sp>
    </p:spTree>
    <p:extLst>
      <p:ext uri="{BB962C8B-B14F-4D97-AF65-F5344CB8AC3E}">
        <p14:creationId xmlns:p14="http://schemas.microsoft.com/office/powerpoint/2010/main" val="413210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6FD1-21D1-1A74-6E76-8DA136E4E959}"/>
              </a:ext>
            </a:extLst>
          </p:cNvPr>
          <p:cNvSpPr>
            <a:spLocks noGrp="1"/>
          </p:cNvSpPr>
          <p:nvPr>
            <p:ph type="title"/>
          </p:nvPr>
        </p:nvSpPr>
        <p:spPr/>
        <p:txBody>
          <a:bodyPr/>
          <a:lstStyle/>
          <a:p>
            <a:r>
              <a:rPr lang="en-US" dirty="0"/>
              <a:t>Moderna &amp; the U.S. Gov’t</a:t>
            </a:r>
          </a:p>
        </p:txBody>
      </p:sp>
      <p:sp>
        <p:nvSpPr>
          <p:cNvPr id="3" name="Content Placeholder 2">
            <a:extLst>
              <a:ext uri="{FF2B5EF4-FFF2-40B4-BE49-F238E27FC236}">
                <a16:creationId xmlns:a16="http://schemas.microsoft.com/office/drawing/2014/main" id="{F5829CC1-9494-C340-15D3-698F15D963C1}"/>
              </a:ext>
            </a:extLst>
          </p:cNvPr>
          <p:cNvSpPr>
            <a:spLocks noGrp="1"/>
          </p:cNvSpPr>
          <p:nvPr>
            <p:ph idx="1"/>
          </p:nvPr>
        </p:nvSpPr>
        <p:spPr>
          <a:xfrm>
            <a:off x="628650" y="1499016"/>
            <a:ext cx="7886700" cy="3133707"/>
          </a:xfrm>
        </p:spPr>
        <p:txBody>
          <a:bodyPr>
            <a:normAutofit/>
          </a:bodyPr>
          <a:lstStyle/>
          <a:p>
            <a:pPr marL="0" lvl="0" indent="0">
              <a:buNone/>
            </a:pPr>
            <a:r>
              <a:rPr lang="en-US" sz="3000" dirty="0">
                <a:latin typeface="Garamond" panose="02020404030301010803" pitchFamily="18" charset="0"/>
              </a:rPr>
              <a:t>Securing Innovation: Lessons</a:t>
            </a:r>
          </a:p>
          <a:p>
            <a:r>
              <a:rPr lang="en-US" sz="2500" dirty="0">
                <a:latin typeface="Garamond" panose="02020404030301010803" pitchFamily="18" charset="0"/>
              </a:rPr>
              <a:t>IP Ownership – Acknowledgement, Payments &amp; Downstream Access </a:t>
            </a:r>
          </a:p>
          <a:p>
            <a:r>
              <a:rPr lang="en-US" sz="2500" dirty="0">
                <a:latin typeface="Garamond" panose="02020404030301010803" pitchFamily="18" charset="0"/>
              </a:rPr>
              <a:t>IP Reporting – Knowledge Access &amp; Collaboration </a:t>
            </a:r>
          </a:p>
          <a:p>
            <a:pPr lvl="0"/>
            <a:r>
              <a:rPr lang="en-US" sz="2500" dirty="0">
                <a:latin typeface="Garamond" panose="02020404030301010803" pitchFamily="18" charset="0"/>
              </a:rPr>
              <a:t>Disputes – Governance of Knowledge &amp; Conflicts</a:t>
            </a:r>
          </a:p>
          <a:p>
            <a:pPr marL="0" indent="0">
              <a:buNone/>
            </a:pPr>
            <a:endParaRPr lang="en-US" sz="2500" dirty="0">
              <a:latin typeface="Garamond" panose="02020404030301010803" pitchFamily="18" charset="0"/>
            </a:endParaRPr>
          </a:p>
        </p:txBody>
      </p:sp>
    </p:spTree>
    <p:extLst>
      <p:ext uri="{BB962C8B-B14F-4D97-AF65-F5344CB8AC3E}">
        <p14:creationId xmlns:p14="http://schemas.microsoft.com/office/powerpoint/2010/main" val="20036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50D9-F23F-A90B-97ED-653FA2DD777E}"/>
              </a:ext>
            </a:extLst>
          </p:cNvPr>
          <p:cNvSpPr>
            <a:spLocks noGrp="1"/>
          </p:cNvSpPr>
          <p:nvPr>
            <p:ph type="title"/>
          </p:nvPr>
        </p:nvSpPr>
        <p:spPr/>
        <p:txBody>
          <a:bodyPr/>
          <a:lstStyle/>
          <a:p>
            <a:r>
              <a:rPr lang="en-US" dirty="0">
                <a:latin typeface="Garamond" panose="02020404030301010803" pitchFamily="18" charset="0"/>
              </a:rPr>
              <a:t>Moderna &amp; NIAID</a:t>
            </a:r>
          </a:p>
        </p:txBody>
      </p:sp>
      <p:sp>
        <p:nvSpPr>
          <p:cNvPr id="3" name="Content Placeholder 2">
            <a:extLst>
              <a:ext uri="{FF2B5EF4-FFF2-40B4-BE49-F238E27FC236}">
                <a16:creationId xmlns:a16="http://schemas.microsoft.com/office/drawing/2014/main" id="{5CEF39D7-3DC6-330B-5386-75A247A7E241}"/>
              </a:ext>
            </a:extLst>
          </p:cNvPr>
          <p:cNvSpPr>
            <a:spLocks noGrp="1"/>
          </p:cNvSpPr>
          <p:nvPr>
            <p:ph idx="1"/>
          </p:nvPr>
        </p:nvSpPr>
        <p:spPr>
          <a:xfrm>
            <a:off x="628650" y="1413164"/>
            <a:ext cx="7886700" cy="3456491"/>
          </a:xfrm>
        </p:spPr>
        <p:txBody>
          <a:bodyPr>
            <a:noAutofit/>
          </a:bodyPr>
          <a:lstStyle/>
          <a:p>
            <a:pPr algn="just"/>
            <a:r>
              <a:rPr lang="en-US" sz="2500" dirty="0">
                <a:latin typeface="Garamond" panose="02020404030301010803" pitchFamily="18" charset="0"/>
              </a:rPr>
              <a:t>CDA: November 2015-20?? (8+) (HIV-1, Zika, hPIV, </a:t>
            </a:r>
            <a:r>
              <a:rPr lang="en-US" sz="2500" dirty="0" err="1">
                <a:latin typeface="Garamond" panose="02020404030301010803" pitchFamily="18" charset="0"/>
              </a:rPr>
              <a:t>Nipah</a:t>
            </a:r>
            <a:r>
              <a:rPr lang="en-US" sz="2500" dirty="0">
                <a:latin typeface="Garamond" panose="02020404030301010803" pitchFamily="18" charset="0"/>
              </a:rPr>
              <a:t>, Epstein Barr, Herpes Simplex, </a:t>
            </a:r>
            <a:r>
              <a:rPr lang="en-US" sz="2500" dirty="0" err="1">
                <a:latin typeface="Garamond" panose="02020404030301010803" pitchFamily="18" charset="0"/>
              </a:rPr>
              <a:t>picornoviruses</a:t>
            </a:r>
            <a:r>
              <a:rPr lang="en-US" sz="2500" dirty="0">
                <a:latin typeface="Garamond" panose="02020404030301010803" pitchFamily="18" charset="0"/>
              </a:rPr>
              <a:t>)</a:t>
            </a:r>
            <a:endParaRPr lang="en-US" sz="2500" dirty="0">
              <a:latin typeface="Garamond" panose="02020404030301010803" pitchFamily="18" charset="0"/>
              <a:sym typeface="Wingdings" pitchFamily="2" charset="2"/>
            </a:endParaRPr>
          </a:p>
          <a:p>
            <a:pPr algn="just"/>
            <a:r>
              <a:rPr lang="en-US" sz="2500" dirty="0">
                <a:latin typeface="Garamond" panose="02020404030301010803" pitchFamily="18" charset="0"/>
                <a:sym typeface="Wingdings" pitchFamily="2" charset="2"/>
              </a:rPr>
              <a:t>CRADA: August 2016 (HIV-1)</a:t>
            </a:r>
          </a:p>
          <a:p>
            <a:pPr algn="just"/>
            <a:r>
              <a:rPr lang="en-US" sz="2500" dirty="0">
                <a:latin typeface="Garamond" panose="02020404030301010803" pitchFamily="18" charset="0"/>
              </a:rPr>
              <a:t>RCA: 2017, 2019, 2020 (Zika, MERS-</a:t>
            </a:r>
            <a:r>
              <a:rPr lang="en-US" sz="2500" dirty="0" err="1">
                <a:latin typeface="Garamond" panose="02020404030301010803" pitchFamily="18" charset="0"/>
              </a:rPr>
              <a:t>CoV</a:t>
            </a:r>
            <a:r>
              <a:rPr lang="en-US" sz="2500" dirty="0">
                <a:latin typeface="Garamond" panose="02020404030301010803" pitchFamily="18" charset="0"/>
              </a:rPr>
              <a:t>, </a:t>
            </a:r>
            <a:r>
              <a:rPr lang="en-US" sz="2500" dirty="0" err="1">
                <a:latin typeface="Garamond" panose="02020404030301010803" pitchFamily="18" charset="0"/>
              </a:rPr>
              <a:t>Nipah</a:t>
            </a:r>
            <a:r>
              <a:rPr lang="en-US" sz="2500" dirty="0">
                <a:latin typeface="Garamond" panose="02020404030301010803" pitchFamily="18" charset="0"/>
              </a:rPr>
              <a:t>)</a:t>
            </a:r>
          </a:p>
          <a:p>
            <a:pPr algn="just"/>
            <a:r>
              <a:rPr lang="en-US" sz="2500" dirty="0">
                <a:latin typeface="Garamond" panose="02020404030301010803" pitchFamily="18" charset="0"/>
              </a:rPr>
              <a:t>MTA: 2017, 2018, 2018, 2019, 2020</a:t>
            </a:r>
          </a:p>
          <a:p>
            <a:pPr algn="just"/>
            <a:r>
              <a:rPr lang="en-US" sz="2500" dirty="0">
                <a:latin typeface="Garamond" panose="02020404030301010803" pitchFamily="18" charset="0"/>
                <a:sym typeface="Wingdings" pitchFamily="2" charset="2"/>
              </a:rPr>
              <a:t>License Agreement: NIAID patent portfolio  Moderna (2018 x3, 2022)</a:t>
            </a:r>
          </a:p>
        </p:txBody>
      </p:sp>
    </p:spTree>
    <p:extLst>
      <p:ext uri="{BB962C8B-B14F-4D97-AF65-F5344CB8AC3E}">
        <p14:creationId xmlns:p14="http://schemas.microsoft.com/office/powerpoint/2010/main" val="280059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DBC55-B462-9040-C044-CADF25089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46A1F-AD53-5F34-0AAE-6323EFED59E0}"/>
              </a:ext>
            </a:extLst>
          </p:cNvPr>
          <p:cNvSpPr>
            <a:spLocks noGrp="1"/>
          </p:cNvSpPr>
          <p:nvPr>
            <p:ph type="title"/>
          </p:nvPr>
        </p:nvSpPr>
        <p:spPr/>
        <p:txBody>
          <a:bodyPr/>
          <a:lstStyle/>
          <a:p>
            <a:r>
              <a:rPr lang="en-US" dirty="0">
                <a:latin typeface="Garamond" panose="02020404030301010803" pitchFamily="18" charset="0"/>
              </a:rPr>
              <a:t>Vaccine Agreement (x2)</a:t>
            </a:r>
          </a:p>
        </p:txBody>
      </p:sp>
      <p:sp>
        <p:nvSpPr>
          <p:cNvPr id="3" name="Content Placeholder 2">
            <a:extLst>
              <a:ext uri="{FF2B5EF4-FFF2-40B4-BE49-F238E27FC236}">
                <a16:creationId xmlns:a16="http://schemas.microsoft.com/office/drawing/2014/main" id="{6FE45BD8-C4F6-1C30-AC0C-243C705FE358}"/>
              </a:ext>
            </a:extLst>
          </p:cNvPr>
          <p:cNvSpPr>
            <a:spLocks noGrp="1"/>
          </p:cNvSpPr>
          <p:nvPr>
            <p:ph idx="1"/>
          </p:nvPr>
        </p:nvSpPr>
        <p:spPr/>
        <p:txBody>
          <a:bodyPr>
            <a:normAutofit/>
          </a:bodyPr>
          <a:lstStyle/>
          <a:p>
            <a:pPr marL="0" indent="0" algn="just">
              <a:buNone/>
            </a:pPr>
            <a:r>
              <a:rPr lang="en-US" sz="2500" dirty="0">
                <a:latin typeface="Garamond" panose="02020404030301010803" pitchFamily="18" charset="0"/>
              </a:rPr>
              <a:t>Collaboration between parties below: April 2020 &amp; July 2020</a:t>
            </a:r>
          </a:p>
          <a:p>
            <a:pPr marL="457200" indent="-457200" algn="just">
              <a:buAutoNum type="arabicPeriod"/>
            </a:pPr>
            <a:r>
              <a:rPr lang="en-US" sz="2500" dirty="0">
                <a:latin typeface="Garamond" panose="02020404030301010803" pitchFamily="18" charset="0"/>
              </a:rPr>
              <a:t>The Department of Health and Human Services (HHS)</a:t>
            </a:r>
          </a:p>
          <a:p>
            <a:pPr marL="457200" indent="-457200" algn="just">
              <a:buAutoNum type="arabicPeriod"/>
            </a:pPr>
            <a:r>
              <a:rPr lang="en-US" sz="2500" dirty="0">
                <a:latin typeface="Garamond" panose="02020404030301010803" pitchFamily="18" charset="0"/>
              </a:rPr>
              <a:t>Office of the Assistant Secretary for Preparedness and Response (ASPR) </a:t>
            </a:r>
          </a:p>
          <a:p>
            <a:pPr marL="457200" indent="-457200" algn="just">
              <a:buAutoNum type="arabicPeriod"/>
            </a:pPr>
            <a:r>
              <a:rPr lang="en-US" sz="2500" dirty="0">
                <a:latin typeface="Garamond" panose="02020404030301010803" pitchFamily="18" charset="0"/>
              </a:rPr>
              <a:t>Biomedical Advanced Research and Development Authority (BARDA) </a:t>
            </a:r>
          </a:p>
          <a:p>
            <a:pPr marL="457200" indent="-457200" algn="just">
              <a:buAutoNum type="arabicPeriod"/>
            </a:pPr>
            <a:r>
              <a:rPr lang="en-US" sz="2500" dirty="0">
                <a:latin typeface="Garamond" panose="02020404030301010803" pitchFamily="18" charset="0"/>
              </a:rPr>
              <a:t>Moderna </a:t>
            </a:r>
          </a:p>
          <a:p>
            <a:pPr marL="0" indent="0">
              <a:buNone/>
            </a:pPr>
            <a:endParaRPr lang="en-US" sz="2500" dirty="0">
              <a:latin typeface="Garamond" panose="02020404030301010803" pitchFamily="18" charset="0"/>
            </a:endParaRPr>
          </a:p>
        </p:txBody>
      </p:sp>
    </p:spTree>
    <p:extLst>
      <p:ext uri="{BB962C8B-B14F-4D97-AF65-F5344CB8AC3E}">
        <p14:creationId xmlns:p14="http://schemas.microsoft.com/office/powerpoint/2010/main" val="324850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E4CD-22FB-988B-BAC7-35DC189E337C}"/>
              </a:ext>
            </a:extLst>
          </p:cNvPr>
          <p:cNvSpPr>
            <a:spLocks noGrp="1"/>
          </p:cNvSpPr>
          <p:nvPr>
            <p:ph type="title"/>
          </p:nvPr>
        </p:nvSpPr>
        <p:spPr>
          <a:xfrm>
            <a:off x="637308" y="273844"/>
            <a:ext cx="7878041" cy="670536"/>
          </a:xfrm>
        </p:spPr>
        <p:txBody>
          <a:bodyPr>
            <a:normAutofit/>
          </a:bodyPr>
          <a:lstStyle/>
          <a:p>
            <a:r>
              <a:rPr lang="en-US" dirty="0">
                <a:latin typeface="Garamond" panose="02020404030301010803" pitchFamily="18" charset="0"/>
                <a:sym typeface="Wingdings" pitchFamily="2" charset="2"/>
              </a:rPr>
              <a:t>CRADA –IP &amp; Reporting </a:t>
            </a:r>
          </a:p>
        </p:txBody>
      </p:sp>
      <p:sp>
        <p:nvSpPr>
          <p:cNvPr id="3" name="Content Placeholder 2">
            <a:extLst>
              <a:ext uri="{FF2B5EF4-FFF2-40B4-BE49-F238E27FC236}">
                <a16:creationId xmlns:a16="http://schemas.microsoft.com/office/drawing/2014/main" id="{637EECBD-647B-262D-4B9A-FD66578D885F}"/>
              </a:ext>
            </a:extLst>
          </p:cNvPr>
          <p:cNvSpPr>
            <a:spLocks noGrp="1"/>
          </p:cNvSpPr>
          <p:nvPr>
            <p:ph idx="1"/>
          </p:nvPr>
        </p:nvSpPr>
        <p:spPr>
          <a:xfrm>
            <a:off x="637308" y="1125414"/>
            <a:ext cx="7878042" cy="4018086"/>
          </a:xfrm>
        </p:spPr>
        <p:txBody>
          <a:bodyPr>
            <a:normAutofit/>
          </a:bodyPr>
          <a:lstStyle/>
          <a:p>
            <a:pPr>
              <a:buFontTx/>
              <a:buChar char="-"/>
            </a:pPr>
            <a:r>
              <a:rPr lang="en-US" sz="2500" dirty="0">
                <a:latin typeface="Garamond" panose="02020404030301010803" pitchFamily="18" charset="0"/>
              </a:rPr>
              <a:t>Ownership of all CRADA Subject Inventions will follow inventorship, which will be determined in accordance with U.S. patent law. CRADA Subject Inventions made solely by IC employee(s) or by employee(s) of Collaborator shall be owned by the Government or Collaborator, respectively. CRADA Subject Inventions made jointed by IC employee(s) and employee(s) of Collaborator shall be jointly-owned by the Government and Collaborator.”  </a:t>
            </a:r>
          </a:p>
          <a:p>
            <a:pPr>
              <a:buFontTx/>
              <a:buChar char="-"/>
            </a:pPr>
            <a:r>
              <a:rPr lang="en-US" sz="2500" dirty="0">
                <a:latin typeface="Garamond" panose="02020404030301010803" pitchFamily="18" charset="0"/>
              </a:rPr>
              <a:t>Final Research and Developmental Reports (4 months) &amp; IP Reporting (60 days)</a:t>
            </a:r>
          </a:p>
          <a:p>
            <a:pPr>
              <a:buFontTx/>
              <a:buChar char="-"/>
            </a:pPr>
            <a:endParaRPr lang="en-US" sz="2500" dirty="0">
              <a:latin typeface="Garamond" panose="02020404030301010803" pitchFamily="18" charset="0"/>
              <a:sym typeface="Wingdings" pitchFamily="2" charset="2"/>
            </a:endParaRPr>
          </a:p>
        </p:txBody>
      </p:sp>
    </p:spTree>
    <p:extLst>
      <p:ext uri="{BB962C8B-B14F-4D97-AF65-F5344CB8AC3E}">
        <p14:creationId xmlns:p14="http://schemas.microsoft.com/office/powerpoint/2010/main" val="76724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615E-0371-815E-DB18-BB6EC6540049}"/>
              </a:ext>
            </a:extLst>
          </p:cNvPr>
          <p:cNvSpPr>
            <a:spLocks noGrp="1"/>
          </p:cNvSpPr>
          <p:nvPr>
            <p:ph type="title"/>
          </p:nvPr>
        </p:nvSpPr>
        <p:spPr/>
        <p:txBody>
          <a:bodyPr/>
          <a:lstStyle/>
          <a:p>
            <a:r>
              <a:rPr lang="en-US" dirty="0">
                <a:latin typeface="Garamond" panose="02020404030301010803" pitchFamily="18" charset="0"/>
              </a:rPr>
              <a:t>CRADA -- Disputes</a:t>
            </a:r>
          </a:p>
        </p:txBody>
      </p:sp>
      <p:sp>
        <p:nvSpPr>
          <p:cNvPr id="3" name="Content Placeholder 2">
            <a:extLst>
              <a:ext uri="{FF2B5EF4-FFF2-40B4-BE49-F238E27FC236}">
                <a16:creationId xmlns:a16="http://schemas.microsoft.com/office/drawing/2014/main" id="{92EB344C-4079-E441-A7BF-03F06D8330DD}"/>
              </a:ext>
            </a:extLst>
          </p:cNvPr>
          <p:cNvSpPr>
            <a:spLocks noGrp="1"/>
          </p:cNvSpPr>
          <p:nvPr>
            <p:ph idx="1"/>
          </p:nvPr>
        </p:nvSpPr>
        <p:spPr>
          <a:xfrm>
            <a:off x="628650" y="1469035"/>
            <a:ext cx="7886700" cy="3163687"/>
          </a:xfrm>
        </p:spPr>
        <p:txBody>
          <a:bodyPr>
            <a:normAutofit/>
          </a:bodyPr>
          <a:lstStyle/>
          <a:p>
            <a:pPr marL="457200" indent="-457200">
              <a:buAutoNum type="arabicPeriod"/>
            </a:pPr>
            <a:r>
              <a:rPr lang="en-US" sz="2500" dirty="0">
                <a:effectLst/>
                <a:latin typeface="Garamond" panose="02020404030301010803" pitchFamily="18" charset="0"/>
                <a:ea typeface="Times New Roman" panose="02020603050405020304" pitchFamily="18" charset="0"/>
                <a:cs typeface="Times New Roman" panose="02020603050405020304" pitchFamily="18" charset="0"/>
              </a:rPr>
              <a:t>Principal Investigators</a:t>
            </a:r>
          </a:p>
          <a:p>
            <a:pPr marL="457200" indent="-457200">
              <a:buAutoNum type="arabicPeriod"/>
            </a:pPr>
            <a:r>
              <a:rPr lang="en-US" sz="2500" dirty="0">
                <a:latin typeface="Garamond" panose="02020404030301010803" pitchFamily="18" charset="0"/>
                <a:ea typeface="Times New Roman" panose="02020603050405020304" pitchFamily="18" charset="0"/>
                <a:cs typeface="Times New Roman" panose="02020603050405020304" pitchFamily="18" charset="0"/>
              </a:rPr>
              <a:t>S</a:t>
            </a:r>
            <a:r>
              <a:rPr lang="en-US" sz="2500" dirty="0">
                <a:effectLst/>
                <a:latin typeface="Garamond" panose="02020404030301010803" pitchFamily="18" charset="0"/>
                <a:ea typeface="Times New Roman" panose="02020603050405020304" pitchFamily="18" charset="0"/>
                <a:cs typeface="Times New Roman" panose="02020603050405020304" pitchFamily="18" charset="0"/>
              </a:rPr>
              <a:t>ignatories of the CRADA. </a:t>
            </a:r>
            <a:endParaRPr lang="en-US" sz="2500" dirty="0">
              <a:latin typeface="Garamond" panose="02020404030301010803" pitchFamily="18" charset="0"/>
              <a:ea typeface="Times New Roman" panose="02020603050405020304" pitchFamily="18" charset="0"/>
              <a:cs typeface="Times New Roman" panose="02020603050405020304" pitchFamily="18" charset="0"/>
            </a:endParaRPr>
          </a:p>
          <a:p>
            <a:pPr marL="457200" indent="-457200">
              <a:buAutoNum type="arabicPeriod"/>
            </a:pPr>
            <a:r>
              <a:rPr lang="en-US" sz="2500" dirty="0">
                <a:latin typeface="Garamond" panose="02020404030301010803" pitchFamily="18" charset="0"/>
                <a:ea typeface="Times New Roman" panose="02020603050405020304" pitchFamily="18" charset="0"/>
                <a:cs typeface="Times New Roman" panose="02020603050405020304" pitchFamily="18" charset="0"/>
              </a:rPr>
              <a:t>Th</a:t>
            </a:r>
            <a:r>
              <a:rPr lang="en-US" sz="2500" dirty="0">
                <a:effectLst/>
                <a:latin typeface="Garamond" panose="02020404030301010803" pitchFamily="18" charset="0"/>
                <a:ea typeface="Times New Roman" panose="02020603050405020304" pitchFamily="18" charset="0"/>
                <a:cs typeface="Times New Roman" panose="02020603050405020304" pitchFamily="18" charset="0"/>
              </a:rPr>
              <a:t>e Assistant Secretary for Health . . . will propose a resolution.” </a:t>
            </a:r>
          </a:p>
          <a:p>
            <a:pPr lvl="1"/>
            <a:r>
              <a:rPr lang="en-US" sz="2500" dirty="0">
                <a:effectLst/>
                <a:latin typeface="Garamond" panose="02020404030301010803" pitchFamily="18" charset="0"/>
                <a:ea typeface="Times New Roman" panose="02020603050405020304" pitchFamily="18" charset="0"/>
                <a:cs typeface="Times New Roman" panose="02020603050405020304" pitchFamily="18" charset="0"/>
              </a:rPr>
              <a:t>Even while the resolution is taking place, “the Parties agree that performance of all obligations will be pursued diligently.</a:t>
            </a:r>
            <a:r>
              <a:rPr lang="en-US" sz="2500" dirty="0">
                <a:latin typeface="Garamond" panose="02020404030301010803" pitchFamily="18" charset="0"/>
                <a:ea typeface="Times New Roman" panose="02020603050405020304" pitchFamily="18" charset="0"/>
                <a:cs typeface="Times New Roman" panose="02020603050405020304" pitchFamily="18" charset="0"/>
              </a:rPr>
              <a:t>”</a:t>
            </a:r>
            <a:endParaRPr lang="en-US" sz="2500" dirty="0">
              <a:latin typeface="Garamond" panose="02020404030301010803" pitchFamily="18" charset="0"/>
              <a:cs typeface="Times New Roman" panose="02020603050405020304" pitchFamily="18" charset="0"/>
            </a:endParaRPr>
          </a:p>
          <a:p>
            <a:pPr marL="0" indent="0">
              <a:buNone/>
            </a:pPr>
            <a:endParaRPr lang="en-US" sz="2500" dirty="0">
              <a:latin typeface="Garamond" panose="02020404030301010803" pitchFamily="18" charset="0"/>
            </a:endParaRPr>
          </a:p>
        </p:txBody>
      </p:sp>
    </p:spTree>
    <p:extLst>
      <p:ext uri="{BB962C8B-B14F-4D97-AF65-F5344CB8AC3E}">
        <p14:creationId xmlns:p14="http://schemas.microsoft.com/office/powerpoint/2010/main" val="343785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D67D9-0FE9-AAA8-3412-A01E44357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18BDB-E0F7-5C5C-EBAF-1B4073F1FD5F}"/>
              </a:ext>
            </a:extLst>
          </p:cNvPr>
          <p:cNvSpPr>
            <a:spLocks noGrp="1"/>
          </p:cNvSpPr>
          <p:nvPr>
            <p:ph type="title"/>
          </p:nvPr>
        </p:nvSpPr>
        <p:spPr>
          <a:xfrm>
            <a:off x="494674" y="273844"/>
            <a:ext cx="8020675" cy="670536"/>
          </a:xfrm>
        </p:spPr>
        <p:txBody>
          <a:bodyPr>
            <a:normAutofit/>
          </a:bodyPr>
          <a:lstStyle/>
          <a:p>
            <a:r>
              <a:rPr lang="en-US" dirty="0">
                <a:latin typeface="Garamond" panose="02020404030301010803" pitchFamily="18" charset="0"/>
                <a:sym typeface="Wingdings" pitchFamily="2" charset="2"/>
              </a:rPr>
              <a:t>Research Collaboration Agreement</a:t>
            </a:r>
          </a:p>
        </p:txBody>
      </p:sp>
      <p:sp>
        <p:nvSpPr>
          <p:cNvPr id="3" name="Content Placeholder 2">
            <a:extLst>
              <a:ext uri="{FF2B5EF4-FFF2-40B4-BE49-F238E27FC236}">
                <a16:creationId xmlns:a16="http://schemas.microsoft.com/office/drawing/2014/main" id="{8A13C90F-A659-A7EB-AE17-D0A9A5839759}"/>
              </a:ext>
            </a:extLst>
          </p:cNvPr>
          <p:cNvSpPr>
            <a:spLocks noGrp="1"/>
          </p:cNvSpPr>
          <p:nvPr>
            <p:ph idx="1"/>
          </p:nvPr>
        </p:nvSpPr>
        <p:spPr>
          <a:xfrm>
            <a:off x="494674" y="1125414"/>
            <a:ext cx="8020676" cy="4018086"/>
          </a:xfrm>
        </p:spPr>
        <p:txBody>
          <a:bodyPr>
            <a:normAutofit/>
          </a:bodyPr>
          <a:lstStyle/>
          <a:p>
            <a:pPr>
              <a:buFontTx/>
              <a:buChar char="-"/>
            </a:pPr>
            <a:r>
              <a:rPr lang="en-US" sz="2300" dirty="0">
                <a:latin typeface="Garamond" panose="02020404030301010803" pitchFamily="18" charset="0"/>
                <a:sym typeface="Wingdings" pitchFamily="2" charset="2"/>
              </a:rPr>
              <a:t>“collaborate on a research project” and “work together to plan these experiments and discuss the results”</a:t>
            </a:r>
          </a:p>
          <a:p>
            <a:pPr>
              <a:buFontTx/>
              <a:buChar char="-"/>
            </a:pPr>
            <a:r>
              <a:rPr lang="en-US" sz="2300" dirty="0">
                <a:latin typeface="Garamond" panose="02020404030301010803" pitchFamily="18" charset="0"/>
                <a:sym typeface="Wingdings" pitchFamily="2" charset="2"/>
              </a:rPr>
              <a:t>“transfer between laboratories . . proprietary research materials to conduct the research project” for purposes of accomplishing two goals set under ”good faith guidelines”</a:t>
            </a:r>
          </a:p>
          <a:p>
            <a:pPr>
              <a:buFontTx/>
              <a:buChar char="-"/>
            </a:pPr>
            <a:r>
              <a:rPr lang="en-US" sz="2300" dirty="0">
                <a:latin typeface="Garamond" panose="02020404030301010803" pitchFamily="18" charset="0"/>
                <a:sym typeface="Wingdings" pitchFamily="2" charset="2"/>
              </a:rPr>
              <a:t>IP ownership “will follow inventorship, which will be determined in accordance with applicable U.S. laws and regulations.”</a:t>
            </a:r>
          </a:p>
          <a:p>
            <a:pPr>
              <a:buFontTx/>
              <a:buChar char="-"/>
            </a:pPr>
            <a:r>
              <a:rPr lang="en-US" sz="2300" dirty="0">
                <a:latin typeface="Garamond" panose="02020404030301010803" pitchFamily="18" charset="0"/>
                <a:sym typeface="Wingdings" pitchFamily="2" charset="2"/>
              </a:rPr>
              <a:t>IP will “owned by the Party employing the inventor” – jointly invented will be jointly owned. </a:t>
            </a:r>
          </a:p>
        </p:txBody>
      </p:sp>
    </p:spTree>
    <p:extLst>
      <p:ext uri="{BB962C8B-B14F-4D97-AF65-F5344CB8AC3E}">
        <p14:creationId xmlns:p14="http://schemas.microsoft.com/office/powerpoint/2010/main" val="4375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
  <TotalTime>23073</TotalTime>
  <Words>1636</Words>
  <Application>Microsoft Macintosh PowerPoint</Application>
  <PresentationFormat>On-screen Show (16:9)</PresentationFormat>
  <Paragraphs>108</Paragraphs>
  <Slides>21</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21</vt:i4>
      </vt:variant>
      <vt:variant>
        <vt:lpstr>Custom Shows</vt:lpstr>
      </vt:variant>
      <vt:variant>
        <vt:i4>1</vt:i4>
      </vt:variant>
    </vt:vector>
  </HeadingPairs>
  <TitlesOfParts>
    <vt:vector size="27" baseType="lpstr">
      <vt:lpstr>Arial</vt:lpstr>
      <vt:lpstr>Calibri</vt:lpstr>
      <vt:lpstr>Calibri Light</vt:lpstr>
      <vt:lpstr>Garamond</vt:lpstr>
      <vt:lpstr>Office Theme</vt:lpstr>
      <vt:lpstr> Lessons Learned: Securing Innovation in Public-Private Partnership Agreements</vt:lpstr>
      <vt:lpstr>Agenda</vt:lpstr>
      <vt:lpstr>Public-Private Partnerships </vt:lpstr>
      <vt:lpstr>Moderna &amp; the U.S. Gov’t</vt:lpstr>
      <vt:lpstr>Moderna &amp; NIAID</vt:lpstr>
      <vt:lpstr>Vaccine Agreement (x2)</vt:lpstr>
      <vt:lpstr>CRADA –IP &amp; Reporting </vt:lpstr>
      <vt:lpstr>CRADA -- Disputes</vt:lpstr>
      <vt:lpstr>Research Collaboration Agreement</vt:lpstr>
      <vt:lpstr>Vaccine Agreement -- Objective</vt:lpstr>
      <vt:lpstr>Vaccine Agreement -- IP</vt:lpstr>
      <vt:lpstr>Vaccine Agreement -- IP</vt:lpstr>
      <vt:lpstr>Vaccine Agreement -- Reporting</vt:lpstr>
      <vt:lpstr>Vaccine Agreement - Disputes</vt:lpstr>
      <vt:lpstr>The Breakdown </vt:lpstr>
      <vt:lpstr>The Breakdown Cont’d </vt:lpstr>
      <vt:lpstr>Lessons in Securing Innovation</vt:lpstr>
      <vt:lpstr>Connection: People &amp; Agreements</vt:lpstr>
      <vt:lpstr>Planning for Conflict &amp; Shared Media</vt:lpstr>
      <vt:lpstr>Governance: Knowledge &amp; Conflicts</vt:lpstr>
      <vt:lpstr>Questions &amp; Comments? ksandrik@willamette.edu  </vt:lpstr>
      <vt:lpstr>WIPIP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Formality in Patent Licensing</dc:title>
  <dc:creator>Karen Sandrik</dc:creator>
  <cp:lastModifiedBy>Karen E Sandrik</cp:lastModifiedBy>
  <cp:revision>575</cp:revision>
  <cp:lastPrinted>2021-06-02T18:14:16Z</cp:lastPrinted>
  <dcterms:created xsi:type="dcterms:W3CDTF">2014-02-08T07:09:54Z</dcterms:created>
  <dcterms:modified xsi:type="dcterms:W3CDTF">2024-02-29T22:56:11Z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